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5" r:id="rId2"/>
  </p:sldMasterIdLst>
  <p:sldIdLst>
    <p:sldId id="330"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6" r:id="rId32"/>
    <p:sldId id="327" r:id="rId33"/>
    <p:sldId id="331" r:id="rId34"/>
    <p:sldId id="332" r:id="rId35"/>
    <p:sldId id="328" r:id="rId36"/>
    <p:sldId id="3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8A44199-CB13-42B1-BEFE-E39930646EF9}"/>
    <pc:docChg chg="addSld modSld">
      <pc:chgData name="" userId="" providerId="" clId="Web-{C8A44199-CB13-42B1-BEFE-E39930646EF9}" dt="2018-07-27T10:54:27.037" v="729" actId="20577"/>
      <pc:docMkLst>
        <pc:docMk/>
      </pc:docMkLst>
      <pc:sldChg chg="modSp">
        <pc:chgData name="" userId="" providerId="" clId="Web-{C8A44199-CB13-42B1-BEFE-E39930646EF9}" dt="2018-07-27T10:41:02.143" v="66" actId="20577"/>
        <pc:sldMkLst>
          <pc:docMk/>
          <pc:sldMk cId="3518538660" sldId="296"/>
        </pc:sldMkLst>
        <pc:spChg chg="mod">
          <ac:chgData name="" userId="" providerId="" clId="Web-{C8A44199-CB13-42B1-BEFE-E39930646EF9}" dt="2018-07-27T10:41:02.143" v="66" actId="20577"/>
          <ac:spMkLst>
            <pc:docMk/>
            <pc:sldMk cId="3518538660" sldId="296"/>
            <ac:spMk id="3" creationId="{791A6D5C-803A-4653-8447-20981FB038E9}"/>
          </ac:spMkLst>
        </pc:spChg>
      </pc:sldChg>
      <pc:sldChg chg="addSp delSp modSp delAnim">
        <pc:chgData name="" userId="" providerId="" clId="Web-{C8A44199-CB13-42B1-BEFE-E39930646EF9}" dt="2018-07-27T10:41:13.769" v="70" actId="20577"/>
        <pc:sldMkLst>
          <pc:docMk/>
          <pc:sldMk cId="1870781042" sldId="301"/>
        </pc:sldMkLst>
        <pc:spChg chg="add mod">
          <ac:chgData name="" userId="" providerId="" clId="Web-{C8A44199-CB13-42B1-BEFE-E39930646EF9}" dt="2018-07-27T10:41:07.628" v="68" actId="20577"/>
          <ac:spMkLst>
            <pc:docMk/>
            <pc:sldMk cId="1870781042" sldId="301"/>
            <ac:spMk id="5" creationId="{46A59757-0445-449D-8855-FAE66366A9EC}"/>
          </ac:spMkLst>
        </pc:spChg>
        <pc:picChg chg="del">
          <ac:chgData name="" userId="" providerId="" clId="Web-{C8A44199-CB13-42B1-BEFE-E39930646EF9}" dt="2018-07-27T10:41:07.628" v="68" actId="20577"/>
          <ac:picMkLst>
            <pc:docMk/>
            <pc:sldMk cId="1870781042" sldId="301"/>
            <ac:picMk id="4" creationId="{B40DF086-B27B-4C4D-AD34-FFCD995340CE}"/>
          </ac:picMkLst>
        </pc:picChg>
        <pc:picChg chg="mod">
          <ac:chgData name="" userId="" providerId="" clId="Web-{C8A44199-CB13-42B1-BEFE-E39930646EF9}" dt="2018-07-27T10:41:08.878" v="69" actId="1076"/>
          <ac:picMkLst>
            <pc:docMk/>
            <pc:sldMk cId="1870781042" sldId="301"/>
            <ac:picMk id="9" creationId="{B92F6DD6-A7BC-4B94-99D8-345E55F719CC}"/>
          </ac:picMkLst>
        </pc:picChg>
      </pc:sldChg>
      <pc:sldChg chg="modSp">
        <pc:chgData name="" userId="" providerId="" clId="Web-{C8A44199-CB13-42B1-BEFE-E39930646EF9}" dt="2018-07-27T10:54:26.115" v="727" actId="20577"/>
        <pc:sldMkLst>
          <pc:docMk/>
          <pc:sldMk cId="1363097285" sldId="327"/>
        </pc:sldMkLst>
        <pc:spChg chg="mod">
          <ac:chgData name="" userId="" providerId="" clId="Web-{C8A44199-CB13-42B1-BEFE-E39930646EF9}" dt="2018-07-27T10:54:26.115" v="727" actId="20577"/>
          <ac:spMkLst>
            <pc:docMk/>
            <pc:sldMk cId="1363097285" sldId="327"/>
            <ac:spMk id="3" creationId="{D47440BB-D4D8-4B5A-A400-2B61376F5B63}"/>
          </ac:spMkLst>
        </pc:spChg>
      </pc:sldChg>
      <pc:sldChg chg="modSp new">
        <pc:chgData name="" userId="" providerId="" clId="Web-{C8A44199-CB13-42B1-BEFE-E39930646EF9}" dt="2018-07-27T10:45:27.171" v="420" actId="20577"/>
        <pc:sldMkLst>
          <pc:docMk/>
          <pc:sldMk cId="1377282853" sldId="331"/>
        </pc:sldMkLst>
        <pc:spChg chg="mod">
          <ac:chgData name="" userId="" providerId="" clId="Web-{C8A44199-CB13-42B1-BEFE-E39930646EF9}" dt="2018-07-27T10:41:44.770" v="74" actId="20577"/>
          <ac:spMkLst>
            <pc:docMk/>
            <pc:sldMk cId="1377282853" sldId="331"/>
            <ac:spMk id="2" creationId="{9769EBF0-C424-4D87-9F66-BD4235F12F13}"/>
          </ac:spMkLst>
        </pc:spChg>
        <pc:spChg chg="mod">
          <ac:chgData name="" userId="" providerId="" clId="Web-{C8A44199-CB13-42B1-BEFE-E39930646EF9}" dt="2018-07-27T10:45:27.171" v="420" actId="20577"/>
          <ac:spMkLst>
            <pc:docMk/>
            <pc:sldMk cId="1377282853" sldId="331"/>
            <ac:spMk id="3" creationId="{FCFBA4F7-7EF2-4ED5-8ECC-595BDB44DE6A}"/>
          </ac:spMkLst>
        </pc:spChg>
      </pc:sldChg>
      <pc:sldChg chg="modSp new">
        <pc:chgData name="" userId="" providerId="" clId="Web-{C8A44199-CB13-42B1-BEFE-E39930646EF9}" dt="2018-07-27T10:54:15.598" v="721" actId="20577"/>
        <pc:sldMkLst>
          <pc:docMk/>
          <pc:sldMk cId="120445263" sldId="332"/>
        </pc:sldMkLst>
        <pc:spChg chg="mod">
          <ac:chgData name="" userId="" providerId="" clId="Web-{C8A44199-CB13-42B1-BEFE-E39930646EF9}" dt="2018-07-27T10:45:33.484" v="427" actId="20577"/>
          <ac:spMkLst>
            <pc:docMk/>
            <pc:sldMk cId="120445263" sldId="332"/>
            <ac:spMk id="2" creationId="{7822ADBA-1867-46C4-8023-787DE3B79886}"/>
          </ac:spMkLst>
        </pc:spChg>
        <pc:spChg chg="mod">
          <ac:chgData name="" userId="" providerId="" clId="Web-{C8A44199-CB13-42B1-BEFE-E39930646EF9}" dt="2018-07-27T10:54:15.598" v="721" actId="20577"/>
          <ac:spMkLst>
            <pc:docMk/>
            <pc:sldMk cId="120445263" sldId="332"/>
            <ac:spMk id="3" creationId="{428C3675-15D0-4898-AC70-8E27CFCD66DA}"/>
          </ac:spMkLst>
        </pc:spChg>
      </pc:sldChg>
    </pc:docChg>
  </pc:docChgLst>
  <pc:docChgLst>
    <pc:chgData clId="Web-{A0C116DE-D685-4A47-B8D6-D55AF8EDAEAA}"/>
    <pc:docChg chg="modSld">
      <pc:chgData name="" userId="" providerId="" clId="Web-{A0C116DE-D685-4A47-B8D6-D55AF8EDAEAA}" dt="2018-07-27T06:15:45.064" v="3" actId="20577"/>
      <pc:docMkLst>
        <pc:docMk/>
      </pc:docMkLst>
      <pc:sldChg chg="modSp">
        <pc:chgData name="" userId="" providerId="" clId="Web-{A0C116DE-D685-4A47-B8D6-D55AF8EDAEAA}" dt="2018-07-27T06:15:45.064" v="3" actId="20577"/>
        <pc:sldMkLst>
          <pc:docMk/>
          <pc:sldMk cId="768839218" sldId="330"/>
        </pc:sldMkLst>
        <pc:spChg chg="mod">
          <ac:chgData name="" userId="" providerId="" clId="Web-{A0C116DE-D685-4A47-B8D6-D55AF8EDAEAA}" dt="2018-07-27T06:15:45.064" v="3" actId="20577"/>
          <ac:spMkLst>
            <pc:docMk/>
            <pc:sldMk cId="768839218" sldId="330"/>
            <ac:spMk id="3" creationId="{00000000-0000-0000-0000-000000000000}"/>
          </ac:spMkLst>
        </pc:spChg>
      </pc:sldChg>
    </pc:docChg>
  </pc:docChgLst>
  <pc:docChgLst>
    <pc:chgData clId="Web-{81C575C5-1FD9-40CE-8372-15CC5EF85514}"/>
    <pc:docChg chg="delSld modSld">
      <pc:chgData name="" userId="" providerId="" clId="Web-{81C575C5-1FD9-40CE-8372-15CC5EF85514}" dt="2018-07-27T07:02:44.653" v="203"/>
      <pc:docMkLst>
        <pc:docMk/>
      </pc:docMkLst>
      <pc:sldChg chg="delSp modSp">
        <pc:chgData name="" userId="" providerId="" clId="Web-{81C575C5-1FD9-40CE-8372-15CC5EF85514}" dt="2018-07-27T07:00:50.025" v="7"/>
        <pc:sldMkLst>
          <pc:docMk/>
          <pc:sldMk cId="2144038735" sldId="321"/>
        </pc:sldMkLst>
        <pc:spChg chg="del">
          <ac:chgData name="" userId="" providerId="" clId="Web-{81C575C5-1FD9-40CE-8372-15CC5EF85514}" dt="2018-07-27T07:00:50.025" v="7"/>
          <ac:spMkLst>
            <pc:docMk/>
            <pc:sldMk cId="2144038735" sldId="321"/>
            <ac:spMk id="6" creationId="{8552F3EA-8917-4F66-AF6F-BB4FC23B4D80}"/>
          </ac:spMkLst>
        </pc:spChg>
        <pc:spChg chg="del">
          <ac:chgData name="" userId="" providerId="" clId="Web-{81C575C5-1FD9-40CE-8372-15CC5EF85514}" dt="2018-07-27T07:00:48.666" v="6"/>
          <ac:spMkLst>
            <pc:docMk/>
            <pc:sldMk cId="2144038735" sldId="321"/>
            <ac:spMk id="7" creationId="{2046521C-7CCE-4270-AAE2-75B268205DDB}"/>
          </ac:spMkLst>
        </pc:spChg>
        <pc:spChg chg="mod">
          <ac:chgData name="" userId="" providerId="" clId="Web-{81C575C5-1FD9-40CE-8372-15CC5EF85514}" dt="2018-07-27T07:00:43.947" v="2" actId="20577"/>
          <ac:spMkLst>
            <pc:docMk/>
            <pc:sldMk cId="2144038735" sldId="321"/>
            <ac:spMk id="12" creationId="{CFB58305-E788-48EC-BA6F-D9CE3EBB0BAC}"/>
          </ac:spMkLst>
        </pc:spChg>
        <pc:picChg chg="del">
          <ac:chgData name="" userId="" providerId="" clId="Web-{81C575C5-1FD9-40CE-8372-15CC5EF85514}" dt="2018-07-27T07:00:45.385" v="5"/>
          <ac:picMkLst>
            <pc:docMk/>
            <pc:sldMk cId="2144038735" sldId="321"/>
            <ac:picMk id="4" creationId="{BABF756B-6C96-434D-BB53-5739E41A9D6A}"/>
          </ac:picMkLst>
        </pc:picChg>
      </pc:sldChg>
      <pc:sldChg chg="del">
        <pc:chgData name="" userId="" providerId="" clId="Web-{81C575C5-1FD9-40CE-8372-15CC5EF85514}" dt="2018-07-27T07:00:54.775" v="11"/>
        <pc:sldMkLst>
          <pc:docMk/>
          <pc:sldMk cId="683128304" sldId="322"/>
        </pc:sldMkLst>
      </pc:sldChg>
      <pc:sldChg chg="del">
        <pc:chgData name="" userId="" providerId="" clId="Web-{81C575C5-1FD9-40CE-8372-15CC5EF85514}" dt="2018-07-27T07:00:54.775" v="10"/>
        <pc:sldMkLst>
          <pc:docMk/>
          <pc:sldMk cId="2267409046" sldId="323"/>
        </pc:sldMkLst>
      </pc:sldChg>
      <pc:sldChg chg="del">
        <pc:chgData name="" userId="" providerId="" clId="Web-{81C575C5-1FD9-40CE-8372-15CC5EF85514}" dt="2018-07-27T07:00:54.775" v="9"/>
        <pc:sldMkLst>
          <pc:docMk/>
          <pc:sldMk cId="22239576" sldId="324"/>
        </pc:sldMkLst>
      </pc:sldChg>
      <pc:sldChg chg="del">
        <pc:chgData name="" userId="" providerId="" clId="Web-{81C575C5-1FD9-40CE-8372-15CC5EF85514}" dt="2018-07-27T07:00:54.775" v="8"/>
        <pc:sldMkLst>
          <pc:docMk/>
          <pc:sldMk cId="678294535" sldId="325"/>
        </pc:sldMkLst>
      </pc:sldChg>
      <pc:sldChg chg="modSp">
        <pc:chgData name="" userId="" providerId="" clId="Web-{81C575C5-1FD9-40CE-8372-15CC5EF85514}" dt="2018-07-27T07:02:44.653" v="203"/>
        <pc:sldMkLst>
          <pc:docMk/>
          <pc:sldMk cId="675244207" sldId="326"/>
        </pc:sldMkLst>
        <pc:graphicFrameChg chg="mod modGraphic">
          <ac:chgData name="" userId="" providerId="" clId="Web-{81C575C5-1FD9-40CE-8372-15CC5EF85514}" dt="2018-07-27T07:02:44.653" v="203"/>
          <ac:graphicFrameMkLst>
            <pc:docMk/>
            <pc:sldMk cId="675244207" sldId="326"/>
            <ac:graphicFrameMk id="4" creationId="{563AE3EA-D8CE-4AAF-B970-5BEA74F4BA72}"/>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6" name="Rectangle 5"/>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Text Placeholder 2"/>
          <p:cNvSpPr>
            <a:spLocks noGrp="1"/>
          </p:cNvSpPr>
          <p:nvPr>
            <p:ph idx="1"/>
          </p:nvPr>
        </p:nvSpPr>
        <p:spPr>
          <a:xfrm>
            <a:off x="609600" y="1219200"/>
            <a:ext cx="10972800" cy="45259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604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 No images">
    <p:spTree>
      <p:nvGrpSpPr>
        <p:cNvPr id="1" name=""/>
        <p:cNvGrpSpPr/>
        <p:nvPr/>
      </p:nvGrpSpPr>
      <p:grpSpPr>
        <a:xfrm>
          <a:off x="0" y="0"/>
          <a:ext cx="0" cy="0"/>
          <a:chOff x="0" y="0"/>
          <a:chExt cx="0" cy="0"/>
        </a:xfrm>
      </p:grpSpPr>
      <p:sp>
        <p:nvSpPr>
          <p:cNvPr id="3" name="Title 3"/>
          <p:cNvSpPr>
            <a:spLocks noGrp="1"/>
          </p:cNvSpPr>
          <p:nvPr>
            <p:ph type="title"/>
          </p:nvPr>
        </p:nvSpPr>
        <p:spPr>
          <a:xfrm>
            <a:off x="609955" y="381000"/>
            <a:ext cx="8915045" cy="524999"/>
          </a:xfrm>
        </p:spPr>
        <p:txBody>
          <a:bodyPr/>
          <a:lstStyle/>
          <a:p>
            <a:r>
              <a:rPr lang="en-US" sz="2400"/>
              <a:t>Click to edit Master title style</a:t>
            </a:r>
            <a:endParaRPr lang="en-US" sz="1600" b="0" dirty="0"/>
          </a:p>
        </p:txBody>
      </p:sp>
      <p:grpSp>
        <p:nvGrpSpPr>
          <p:cNvPr id="9" name="Group 8"/>
          <p:cNvGrpSpPr/>
          <p:nvPr userDrawn="1"/>
        </p:nvGrpSpPr>
        <p:grpSpPr>
          <a:xfrm>
            <a:off x="4063999" y="1464733"/>
            <a:ext cx="4064000" cy="3031067"/>
            <a:chOff x="4063999" y="1431141"/>
            <a:chExt cx="4064000" cy="2820379"/>
          </a:xfrm>
        </p:grpSpPr>
        <p:cxnSp>
          <p:nvCxnSpPr>
            <p:cNvPr id="10" name="Straight Connector 9"/>
            <p:cNvCxnSpPr/>
            <p:nvPr/>
          </p:nvCxnSpPr>
          <p:spPr>
            <a:xfrm>
              <a:off x="4063999" y="1431141"/>
              <a:ext cx="0" cy="2820379"/>
            </a:xfrm>
            <a:prstGeom prst="line">
              <a:avLst/>
            </a:prstGeom>
            <a:ln w="12700">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27999" y="1431141"/>
              <a:ext cx="0" cy="2820379"/>
            </a:xfrm>
            <a:prstGeom prst="line">
              <a:avLst/>
            </a:prstGeom>
            <a:ln w="12700">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 name="Rectangle 13"/>
          <p:cNvSpPr/>
          <p:nvPr userDrawn="1"/>
        </p:nvSpPr>
        <p:spPr>
          <a:xfrm>
            <a:off x="8656607" y="1490134"/>
            <a:ext cx="2985060" cy="425262"/>
          </a:xfrm>
          <a:prstGeom prst="rect">
            <a:avLst/>
          </a:prstGeom>
          <a:noFill/>
          <a:ln w="19050">
            <a:solidFill>
              <a:schemeClr val="accent3">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3"/>
                </a:solidFill>
              </a:rPr>
              <a:t>THE BENEFIT</a:t>
            </a:r>
          </a:p>
        </p:txBody>
      </p:sp>
      <p:sp>
        <p:nvSpPr>
          <p:cNvPr id="15" name="Rectangle 14"/>
          <p:cNvSpPr/>
          <p:nvPr userDrawn="1"/>
        </p:nvSpPr>
        <p:spPr>
          <a:xfrm>
            <a:off x="524933" y="1490134"/>
            <a:ext cx="2985060" cy="425262"/>
          </a:xfrm>
          <a:prstGeom prst="rect">
            <a:avLst/>
          </a:prstGeom>
          <a:noFill/>
          <a:ln w="19050">
            <a:solidFill>
              <a:schemeClr val="accent1">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33"/>
              </a:spcBef>
              <a:buClr>
                <a:schemeClr val="accent1"/>
              </a:buClr>
            </a:pPr>
            <a:r>
              <a:rPr lang="en-US" sz="1600" b="1" dirty="0">
                <a:solidFill>
                  <a:schemeClr val="accent1"/>
                </a:solidFill>
                <a:cs typeface="Calibri"/>
              </a:rPr>
              <a:t>THE CHALLENGE</a:t>
            </a:r>
          </a:p>
        </p:txBody>
      </p:sp>
      <p:sp>
        <p:nvSpPr>
          <p:cNvPr id="16" name="Rectangle 15"/>
          <p:cNvSpPr/>
          <p:nvPr userDrawn="1"/>
        </p:nvSpPr>
        <p:spPr>
          <a:xfrm>
            <a:off x="4603469" y="1490134"/>
            <a:ext cx="2985060" cy="425262"/>
          </a:xfrm>
          <a:prstGeom prst="rect">
            <a:avLst/>
          </a:prstGeom>
          <a:noFill/>
          <a:ln w="19050">
            <a:solidFill>
              <a:schemeClr val="accent5">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33"/>
              </a:spcBef>
              <a:buClr>
                <a:schemeClr val="accent1"/>
              </a:buClr>
            </a:pPr>
            <a:r>
              <a:rPr lang="en-US" sz="1600" b="1" dirty="0">
                <a:solidFill>
                  <a:schemeClr val="accent5"/>
                </a:solidFill>
                <a:cs typeface="Calibri"/>
              </a:rPr>
              <a:t>THE SOLUTION</a:t>
            </a:r>
          </a:p>
        </p:txBody>
      </p:sp>
      <p:sp>
        <p:nvSpPr>
          <p:cNvPr id="24" name="Text Placeholder 2"/>
          <p:cNvSpPr>
            <a:spLocks noGrp="1"/>
          </p:cNvSpPr>
          <p:nvPr>
            <p:ph type="body" idx="28" hasCustomPrompt="1"/>
          </p:nvPr>
        </p:nvSpPr>
        <p:spPr>
          <a:xfrm>
            <a:off x="609600" y="76200"/>
            <a:ext cx="89154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5" name="Rectangle 2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26" name="Picture Placeholder 15"/>
          <p:cNvSpPr>
            <a:spLocks noGrp="1"/>
          </p:cNvSpPr>
          <p:nvPr>
            <p:ph type="pic" sz="quarter" idx="12" hasCustomPrompt="1"/>
          </p:nvPr>
        </p:nvSpPr>
        <p:spPr>
          <a:xfrm>
            <a:off x="9923889" y="67800"/>
            <a:ext cx="1717778" cy="1076177"/>
          </a:xfrm>
          <a:prstGeom prst="rect">
            <a:avLst/>
          </a:prstGeom>
          <a:solidFill>
            <a:schemeClr val="tx1">
              <a:lumMod val="20000"/>
              <a:lumOff val="80000"/>
            </a:schemeClr>
          </a:solidFill>
        </p:spPr>
        <p:txBody>
          <a:bodyPr>
            <a:normAutofit/>
          </a:bodyPr>
          <a:lstStyle>
            <a:lvl1pPr marL="0" indent="0" algn="ctr">
              <a:buNone/>
              <a:defRPr sz="1400" baseline="0">
                <a:solidFill>
                  <a:schemeClr val="bg1"/>
                </a:solidFill>
              </a:defRPr>
            </a:lvl1pPr>
          </a:lstStyle>
          <a:p>
            <a:r>
              <a:rPr lang="en-US" dirty="0"/>
              <a:t>Client logo if can share</a:t>
            </a:r>
          </a:p>
        </p:txBody>
      </p:sp>
      <p:sp>
        <p:nvSpPr>
          <p:cNvPr id="27" name="Content Placeholder 3"/>
          <p:cNvSpPr>
            <a:spLocks noGrp="1"/>
          </p:cNvSpPr>
          <p:nvPr>
            <p:ph sz="quarter" idx="29" hasCustomPrompt="1"/>
          </p:nvPr>
        </p:nvSpPr>
        <p:spPr>
          <a:xfrm>
            <a:off x="542366" y="2250252"/>
            <a:ext cx="2967627" cy="39981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a list or a paragraph.</a:t>
            </a:r>
            <a:endParaRPr lang="en-US" sz="1400" dirty="0">
              <a:solidFill>
                <a:schemeClr val="tx1"/>
              </a:solidFill>
              <a:latin typeface="Calibri" charset="0"/>
              <a:ea typeface="Calibri" charset="0"/>
              <a:cs typeface="Calibri" charset="0"/>
            </a:endParaRPr>
          </a:p>
        </p:txBody>
      </p:sp>
      <p:sp>
        <p:nvSpPr>
          <p:cNvPr id="30" name="Content Placeholder 3"/>
          <p:cNvSpPr>
            <a:spLocks noGrp="1"/>
          </p:cNvSpPr>
          <p:nvPr>
            <p:ph sz="quarter" idx="30" hasCustomPrompt="1"/>
          </p:nvPr>
        </p:nvSpPr>
        <p:spPr>
          <a:xfrm>
            <a:off x="4643719" y="2250252"/>
            <a:ext cx="2967627" cy="39981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a list or a paragraph.</a:t>
            </a:r>
            <a:endParaRPr lang="en-US" sz="1400" dirty="0">
              <a:solidFill>
                <a:schemeClr val="tx1"/>
              </a:solidFill>
              <a:latin typeface="Calibri" charset="0"/>
              <a:ea typeface="Calibri" charset="0"/>
              <a:cs typeface="Calibri" charset="0"/>
            </a:endParaRPr>
          </a:p>
        </p:txBody>
      </p:sp>
      <p:sp>
        <p:nvSpPr>
          <p:cNvPr id="31" name="Content Placeholder 3"/>
          <p:cNvSpPr>
            <a:spLocks noGrp="1"/>
          </p:cNvSpPr>
          <p:nvPr>
            <p:ph sz="quarter" idx="31" hasCustomPrompt="1"/>
          </p:nvPr>
        </p:nvSpPr>
        <p:spPr>
          <a:xfrm>
            <a:off x="8677837" y="2250252"/>
            <a:ext cx="2967627" cy="39981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a list or a paragraph.</a:t>
            </a:r>
            <a:endParaRPr lang="en-US" sz="140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59854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 Large Image">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3048000" y="0"/>
            <a:ext cx="9144000" cy="6858000"/>
          </a:xfrm>
          <a:solidFill>
            <a:schemeClr val="tx1">
              <a:lumMod val="20000"/>
              <a:lumOff val="80000"/>
            </a:schemeClr>
          </a:solidFill>
        </p:spPr>
        <p:txBody>
          <a:bodyPr tIns="548640"/>
          <a:lstStyle>
            <a:lvl1pPr marL="0" indent="0" algn="ctr">
              <a:buNone/>
              <a:defRPr sz="2000" baseline="0">
                <a:solidFill>
                  <a:schemeClr val="bg1"/>
                </a:solidFill>
              </a:defRPr>
            </a:lvl1pPr>
          </a:lstStyle>
          <a:p>
            <a:r>
              <a:rPr lang="en-US" dirty="0"/>
              <a:t>Image Placeholder</a:t>
            </a:r>
          </a:p>
          <a:p>
            <a:r>
              <a:rPr lang="en-US" dirty="0"/>
              <a:t>19.05 cm x 25.4 cm (7.5 in x 10 in) </a:t>
            </a:r>
          </a:p>
        </p:txBody>
      </p:sp>
      <p:sp>
        <p:nvSpPr>
          <p:cNvPr id="10" name="Title Placeholder 1"/>
          <p:cNvSpPr>
            <a:spLocks noGrp="1"/>
          </p:cNvSpPr>
          <p:nvPr>
            <p:ph type="title" hasCustomPrompt="1"/>
          </p:nvPr>
        </p:nvSpPr>
        <p:spPr>
          <a:xfrm>
            <a:off x="609955" y="381000"/>
            <a:ext cx="2285645" cy="5791200"/>
          </a:xfrm>
          <a:prstGeom prst="rect">
            <a:avLst/>
          </a:prstGeom>
        </p:spPr>
        <p:txBody>
          <a:bodyPr vert="horz" lIns="0" tIns="0" rIns="0" bIns="274320" rtlCol="0" anchor="ctr" anchorCtr="0">
            <a:noAutofit/>
          </a:bodyPr>
          <a:lstStyle>
            <a:lvl1pPr>
              <a:defRPr baseline="0"/>
            </a:lvl1pPr>
          </a:lstStyle>
          <a:p>
            <a:r>
              <a:rPr lang="en-US" dirty="0"/>
              <a:t>Click to add statement of primary benefit with impactful image to support.</a:t>
            </a:r>
          </a:p>
        </p:txBody>
      </p:sp>
    </p:spTree>
    <p:extLst>
      <p:ext uri="{BB962C8B-B14F-4D97-AF65-F5344CB8AC3E}">
        <p14:creationId xmlns:p14="http://schemas.microsoft.com/office/powerpoint/2010/main" val="369601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members - 5 or les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828800"/>
            <a:ext cx="1885770"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3" name="Picture Placeholder 2"/>
          <p:cNvSpPr>
            <a:spLocks noGrp="1"/>
          </p:cNvSpPr>
          <p:nvPr>
            <p:ph type="pic" sz="quarter" idx="32" hasCustomPrompt="1"/>
          </p:nvPr>
        </p:nvSpPr>
        <p:spPr>
          <a:xfrm>
            <a:off x="2881269" y="1828800"/>
            <a:ext cx="1885770"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6" name="Picture Placeholder 2"/>
          <p:cNvSpPr>
            <a:spLocks noGrp="1"/>
          </p:cNvSpPr>
          <p:nvPr>
            <p:ph type="pic" sz="quarter" idx="35" hasCustomPrompt="1"/>
          </p:nvPr>
        </p:nvSpPr>
        <p:spPr>
          <a:xfrm>
            <a:off x="5152938" y="1828800"/>
            <a:ext cx="1885770"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9" name="Picture Placeholder 2"/>
          <p:cNvSpPr>
            <a:spLocks noGrp="1"/>
          </p:cNvSpPr>
          <p:nvPr>
            <p:ph type="pic" sz="quarter" idx="38" hasCustomPrompt="1"/>
          </p:nvPr>
        </p:nvSpPr>
        <p:spPr>
          <a:xfrm>
            <a:off x="7424607" y="1828800"/>
            <a:ext cx="1885770"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2" name="Picture Placeholder 2"/>
          <p:cNvSpPr>
            <a:spLocks noGrp="1"/>
          </p:cNvSpPr>
          <p:nvPr>
            <p:ph type="pic" sz="quarter" idx="41" hasCustomPrompt="1"/>
          </p:nvPr>
        </p:nvSpPr>
        <p:spPr>
          <a:xfrm>
            <a:off x="9696277" y="1828800"/>
            <a:ext cx="1885770" cy="188577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9695896" y="3720921"/>
            <a:ext cx="1883790" cy="517452"/>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9695896"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Text Placeholder 30"/>
          <p:cNvSpPr>
            <a:spLocks noGrp="1"/>
          </p:cNvSpPr>
          <p:nvPr>
            <p:ph type="body" sz="quarter" idx="44" hasCustomPrompt="1"/>
          </p:nvPr>
        </p:nvSpPr>
        <p:spPr>
          <a:xfrm>
            <a:off x="611579" y="3720921"/>
            <a:ext cx="1883790" cy="517452"/>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7" name="Text Placeholder 30"/>
          <p:cNvSpPr>
            <a:spLocks noGrp="1"/>
          </p:cNvSpPr>
          <p:nvPr>
            <p:ph type="body" sz="quarter" idx="45" hasCustomPrompt="1"/>
          </p:nvPr>
        </p:nvSpPr>
        <p:spPr>
          <a:xfrm>
            <a:off x="611579"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8" name="Text Placeholder 30"/>
          <p:cNvSpPr>
            <a:spLocks noGrp="1"/>
          </p:cNvSpPr>
          <p:nvPr>
            <p:ph type="body" sz="quarter" idx="46" hasCustomPrompt="1"/>
          </p:nvPr>
        </p:nvSpPr>
        <p:spPr>
          <a:xfrm>
            <a:off x="2883249" y="3720921"/>
            <a:ext cx="1883790" cy="517452"/>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9" name="Text Placeholder 30"/>
          <p:cNvSpPr>
            <a:spLocks noGrp="1"/>
          </p:cNvSpPr>
          <p:nvPr>
            <p:ph type="body" sz="quarter" idx="47" hasCustomPrompt="1"/>
          </p:nvPr>
        </p:nvSpPr>
        <p:spPr>
          <a:xfrm>
            <a:off x="2883249"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0" name="Text Placeholder 30"/>
          <p:cNvSpPr>
            <a:spLocks noGrp="1"/>
          </p:cNvSpPr>
          <p:nvPr>
            <p:ph type="body" sz="quarter" idx="48" hasCustomPrompt="1"/>
          </p:nvPr>
        </p:nvSpPr>
        <p:spPr>
          <a:xfrm>
            <a:off x="5152938" y="3720921"/>
            <a:ext cx="1883790" cy="517452"/>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1" name="Text Placeholder 30"/>
          <p:cNvSpPr>
            <a:spLocks noGrp="1"/>
          </p:cNvSpPr>
          <p:nvPr>
            <p:ph type="body" sz="quarter" idx="49" hasCustomPrompt="1"/>
          </p:nvPr>
        </p:nvSpPr>
        <p:spPr>
          <a:xfrm>
            <a:off x="5152938"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72" name="Text Placeholder 30"/>
          <p:cNvSpPr>
            <a:spLocks noGrp="1"/>
          </p:cNvSpPr>
          <p:nvPr>
            <p:ph type="body" sz="quarter" idx="50" hasCustomPrompt="1"/>
          </p:nvPr>
        </p:nvSpPr>
        <p:spPr>
          <a:xfrm>
            <a:off x="7433629" y="3720921"/>
            <a:ext cx="1883790" cy="517452"/>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73" name="Text Placeholder 30"/>
          <p:cNvSpPr>
            <a:spLocks noGrp="1"/>
          </p:cNvSpPr>
          <p:nvPr>
            <p:ph type="body" sz="quarter" idx="51" hasCustomPrompt="1"/>
          </p:nvPr>
        </p:nvSpPr>
        <p:spPr>
          <a:xfrm>
            <a:off x="7433629" y="4238373"/>
            <a:ext cx="1883791" cy="622742"/>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19" name="Rectangle 18"/>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673283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members - 6 or mor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609600"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1" name="Text Placeholder 30"/>
          <p:cNvSpPr>
            <a:spLocks noGrp="1"/>
          </p:cNvSpPr>
          <p:nvPr>
            <p:ph type="body" sz="quarter" idx="30" hasCustomPrompt="1"/>
          </p:nvPr>
        </p:nvSpPr>
        <p:spPr>
          <a:xfrm>
            <a:off x="611199"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2" name="Text Placeholder 30"/>
          <p:cNvSpPr>
            <a:spLocks noGrp="1"/>
          </p:cNvSpPr>
          <p:nvPr>
            <p:ph type="body" sz="quarter" idx="31" hasCustomPrompt="1"/>
          </p:nvPr>
        </p:nvSpPr>
        <p:spPr>
          <a:xfrm>
            <a:off x="611199"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3" name="Picture Placeholder 2"/>
          <p:cNvSpPr>
            <a:spLocks noGrp="1"/>
          </p:cNvSpPr>
          <p:nvPr>
            <p:ph type="pic" sz="quarter" idx="32" hasCustomPrompt="1"/>
          </p:nvPr>
        </p:nvSpPr>
        <p:spPr>
          <a:xfrm>
            <a:off x="2497942"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4" name="Text Placeholder 30"/>
          <p:cNvSpPr>
            <a:spLocks noGrp="1"/>
          </p:cNvSpPr>
          <p:nvPr>
            <p:ph type="body" sz="quarter" idx="33" hasCustomPrompt="1"/>
          </p:nvPr>
        </p:nvSpPr>
        <p:spPr>
          <a:xfrm>
            <a:off x="2499541"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5" name="Text Placeholder 30"/>
          <p:cNvSpPr>
            <a:spLocks noGrp="1"/>
          </p:cNvSpPr>
          <p:nvPr>
            <p:ph type="body" sz="quarter" idx="34" hasCustomPrompt="1"/>
          </p:nvPr>
        </p:nvSpPr>
        <p:spPr>
          <a:xfrm>
            <a:off x="2499541"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6" name="Picture Placeholder 2"/>
          <p:cNvSpPr>
            <a:spLocks noGrp="1"/>
          </p:cNvSpPr>
          <p:nvPr>
            <p:ph type="pic" sz="quarter" idx="35" hasCustomPrompt="1"/>
          </p:nvPr>
        </p:nvSpPr>
        <p:spPr>
          <a:xfrm>
            <a:off x="4386284"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37" name="Text Placeholder 30"/>
          <p:cNvSpPr>
            <a:spLocks noGrp="1"/>
          </p:cNvSpPr>
          <p:nvPr>
            <p:ph type="body" sz="quarter" idx="36" hasCustomPrompt="1"/>
          </p:nvPr>
        </p:nvSpPr>
        <p:spPr>
          <a:xfrm>
            <a:off x="4387883"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38" name="Text Placeholder 30"/>
          <p:cNvSpPr>
            <a:spLocks noGrp="1"/>
          </p:cNvSpPr>
          <p:nvPr>
            <p:ph type="body" sz="quarter" idx="37" hasCustomPrompt="1"/>
          </p:nvPr>
        </p:nvSpPr>
        <p:spPr>
          <a:xfrm>
            <a:off x="4387883"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39" name="Picture Placeholder 2"/>
          <p:cNvSpPr>
            <a:spLocks noGrp="1"/>
          </p:cNvSpPr>
          <p:nvPr>
            <p:ph type="pic" sz="quarter" idx="38" hasCustomPrompt="1"/>
          </p:nvPr>
        </p:nvSpPr>
        <p:spPr>
          <a:xfrm>
            <a:off x="6274626"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0" name="Text Placeholder 30"/>
          <p:cNvSpPr>
            <a:spLocks noGrp="1"/>
          </p:cNvSpPr>
          <p:nvPr>
            <p:ph type="body" sz="quarter" idx="39" hasCustomPrompt="1"/>
          </p:nvPr>
        </p:nvSpPr>
        <p:spPr>
          <a:xfrm>
            <a:off x="6276225"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1" name="Text Placeholder 30"/>
          <p:cNvSpPr>
            <a:spLocks noGrp="1"/>
          </p:cNvSpPr>
          <p:nvPr>
            <p:ph type="body" sz="quarter" idx="40" hasCustomPrompt="1"/>
          </p:nvPr>
        </p:nvSpPr>
        <p:spPr>
          <a:xfrm>
            <a:off x="6276225"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2" name="Picture Placeholder 2"/>
          <p:cNvSpPr>
            <a:spLocks noGrp="1"/>
          </p:cNvSpPr>
          <p:nvPr>
            <p:ph type="pic" sz="quarter" idx="41" hasCustomPrompt="1"/>
          </p:nvPr>
        </p:nvSpPr>
        <p:spPr>
          <a:xfrm>
            <a:off x="8162968"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3" name="Text Placeholder 30"/>
          <p:cNvSpPr>
            <a:spLocks noGrp="1"/>
          </p:cNvSpPr>
          <p:nvPr>
            <p:ph type="body" sz="quarter" idx="42" hasCustomPrompt="1"/>
          </p:nvPr>
        </p:nvSpPr>
        <p:spPr>
          <a:xfrm>
            <a:off x="8164567"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4" name="Text Placeholder 30"/>
          <p:cNvSpPr>
            <a:spLocks noGrp="1"/>
          </p:cNvSpPr>
          <p:nvPr>
            <p:ph type="body" sz="quarter" idx="43" hasCustomPrompt="1"/>
          </p:nvPr>
        </p:nvSpPr>
        <p:spPr>
          <a:xfrm>
            <a:off x="8164567"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5" name="Picture Placeholder 2"/>
          <p:cNvSpPr>
            <a:spLocks noGrp="1"/>
          </p:cNvSpPr>
          <p:nvPr>
            <p:ph type="pic" sz="quarter" idx="44" hasCustomPrompt="1"/>
          </p:nvPr>
        </p:nvSpPr>
        <p:spPr>
          <a:xfrm>
            <a:off x="10051311" y="1143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6" name="Text Placeholder 30"/>
          <p:cNvSpPr>
            <a:spLocks noGrp="1"/>
          </p:cNvSpPr>
          <p:nvPr>
            <p:ph type="body" sz="quarter" idx="45" hasCustomPrompt="1"/>
          </p:nvPr>
        </p:nvSpPr>
        <p:spPr>
          <a:xfrm>
            <a:off x="10052910" y="2669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47" name="Text Placeholder 30"/>
          <p:cNvSpPr>
            <a:spLocks noGrp="1"/>
          </p:cNvSpPr>
          <p:nvPr>
            <p:ph type="body" sz="quarter" idx="46" hasCustomPrompt="1"/>
          </p:nvPr>
        </p:nvSpPr>
        <p:spPr>
          <a:xfrm>
            <a:off x="10052910" y="3187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48" name="Picture Placeholder 2"/>
          <p:cNvSpPr>
            <a:spLocks noGrp="1"/>
          </p:cNvSpPr>
          <p:nvPr>
            <p:ph type="pic" sz="quarter" idx="47" hasCustomPrompt="1"/>
          </p:nvPr>
        </p:nvSpPr>
        <p:spPr>
          <a:xfrm>
            <a:off x="609600"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49" name="Text Placeholder 30"/>
          <p:cNvSpPr>
            <a:spLocks noGrp="1"/>
          </p:cNvSpPr>
          <p:nvPr>
            <p:ph type="body" sz="quarter" idx="48" hasCustomPrompt="1"/>
          </p:nvPr>
        </p:nvSpPr>
        <p:spPr>
          <a:xfrm>
            <a:off x="611199"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0" name="Text Placeholder 30"/>
          <p:cNvSpPr>
            <a:spLocks noGrp="1"/>
          </p:cNvSpPr>
          <p:nvPr>
            <p:ph type="body" sz="quarter" idx="49" hasCustomPrompt="1"/>
          </p:nvPr>
        </p:nvSpPr>
        <p:spPr>
          <a:xfrm>
            <a:off x="611199"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1" name="Picture Placeholder 2"/>
          <p:cNvSpPr>
            <a:spLocks noGrp="1"/>
          </p:cNvSpPr>
          <p:nvPr>
            <p:ph type="pic" sz="quarter" idx="50" hasCustomPrompt="1"/>
          </p:nvPr>
        </p:nvSpPr>
        <p:spPr>
          <a:xfrm>
            <a:off x="2497942"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2" name="Text Placeholder 30"/>
          <p:cNvSpPr>
            <a:spLocks noGrp="1"/>
          </p:cNvSpPr>
          <p:nvPr>
            <p:ph type="body" sz="quarter" idx="51" hasCustomPrompt="1"/>
          </p:nvPr>
        </p:nvSpPr>
        <p:spPr>
          <a:xfrm>
            <a:off x="2499541"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3" name="Text Placeholder 30"/>
          <p:cNvSpPr>
            <a:spLocks noGrp="1"/>
          </p:cNvSpPr>
          <p:nvPr>
            <p:ph type="body" sz="quarter" idx="52" hasCustomPrompt="1"/>
          </p:nvPr>
        </p:nvSpPr>
        <p:spPr>
          <a:xfrm>
            <a:off x="2499541"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4" name="Picture Placeholder 2"/>
          <p:cNvSpPr>
            <a:spLocks noGrp="1"/>
          </p:cNvSpPr>
          <p:nvPr>
            <p:ph type="pic" sz="quarter" idx="53" hasCustomPrompt="1"/>
          </p:nvPr>
        </p:nvSpPr>
        <p:spPr>
          <a:xfrm>
            <a:off x="4386284"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5" name="Text Placeholder 30"/>
          <p:cNvSpPr>
            <a:spLocks noGrp="1"/>
          </p:cNvSpPr>
          <p:nvPr>
            <p:ph type="body" sz="quarter" idx="54" hasCustomPrompt="1"/>
          </p:nvPr>
        </p:nvSpPr>
        <p:spPr>
          <a:xfrm>
            <a:off x="4387883"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6" name="Text Placeholder 30"/>
          <p:cNvSpPr>
            <a:spLocks noGrp="1"/>
          </p:cNvSpPr>
          <p:nvPr>
            <p:ph type="body" sz="quarter" idx="55" hasCustomPrompt="1"/>
          </p:nvPr>
        </p:nvSpPr>
        <p:spPr>
          <a:xfrm>
            <a:off x="4387883"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57" name="Picture Placeholder 2"/>
          <p:cNvSpPr>
            <a:spLocks noGrp="1"/>
          </p:cNvSpPr>
          <p:nvPr>
            <p:ph type="pic" sz="quarter" idx="56" hasCustomPrompt="1"/>
          </p:nvPr>
        </p:nvSpPr>
        <p:spPr>
          <a:xfrm>
            <a:off x="6274626"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58" name="Text Placeholder 30"/>
          <p:cNvSpPr>
            <a:spLocks noGrp="1"/>
          </p:cNvSpPr>
          <p:nvPr>
            <p:ph type="body" sz="quarter" idx="57" hasCustomPrompt="1"/>
          </p:nvPr>
        </p:nvSpPr>
        <p:spPr>
          <a:xfrm>
            <a:off x="6276225"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59" name="Text Placeholder 30"/>
          <p:cNvSpPr>
            <a:spLocks noGrp="1"/>
          </p:cNvSpPr>
          <p:nvPr>
            <p:ph type="body" sz="quarter" idx="58" hasCustomPrompt="1"/>
          </p:nvPr>
        </p:nvSpPr>
        <p:spPr>
          <a:xfrm>
            <a:off x="6276225"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0" name="Picture Placeholder 2"/>
          <p:cNvSpPr>
            <a:spLocks noGrp="1"/>
          </p:cNvSpPr>
          <p:nvPr>
            <p:ph type="pic" sz="quarter" idx="59" hasCustomPrompt="1"/>
          </p:nvPr>
        </p:nvSpPr>
        <p:spPr>
          <a:xfrm>
            <a:off x="8162968"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1" name="Text Placeholder 30"/>
          <p:cNvSpPr>
            <a:spLocks noGrp="1"/>
          </p:cNvSpPr>
          <p:nvPr>
            <p:ph type="body" sz="quarter" idx="60" hasCustomPrompt="1"/>
          </p:nvPr>
        </p:nvSpPr>
        <p:spPr>
          <a:xfrm>
            <a:off x="8164567"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2" name="Text Placeholder 30"/>
          <p:cNvSpPr>
            <a:spLocks noGrp="1"/>
          </p:cNvSpPr>
          <p:nvPr>
            <p:ph type="body" sz="quarter" idx="61" hasCustomPrompt="1"/>
          </p:nvPr>
        </p:nvSpPr>
        <p:spPr>
          <a:xfrm>
            <a:off x="8164567"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3" name="Picture Placeholder 2"/>
          <p:cNvSpPr>
            <a:spLocks noGrp="1"/>
          </p:cNvSpPr>
          <p:nvPr>
            <p:ph type="pic" sz="quarter" idx="62" hasCustomPrompt="1"/>
          </p:nvPr>
        </p:nvSpPr>
        <p:spPr>
          <a:xfrm>
            <a:off x="10051311" y="3810000"/>
            <a:ext cx="1524000" cy="1524000"/>
          </a:xfrm>
          <a:solidFill>
            <a:schemeClr val="tx1">
              <a:lumMod val="20000"/>
              <a:lumOff val="80000"/>
            </a:schemeClr>
          </a:solidFill>
        </p:spPr>
        <p:txBody>
          <a:bodyPr tIns="365760" anchor="t">
            <a:normAutofit/>
          </a:bodyPr>
          <a:lstStyle>
            <a:lvl1pPr marL="0" indent="0" algn="ctr">
              <a:buNone/>
              <a:defRPr sz="1400">
                <a:solidFill>
                  <a:schemeClr val="bg1"/>
                </a:solidFill>
              </a:defRPr>
            </a:lvl1pPr>
          </a:lstStyle>
          <a:p>
            <a:r>
              <a:rPr lang="en-US" dirty="0"/>
              <a:t>Headshot</a:t>
            </a:r>
          </a:p>
        </p:txBody>
      </p:sp>
      <p:sp>
        <p:nvSpPr>
          <p:cNvPr id="64" name="Text Placeholder 30"/>
          <p:cNvSpPr>
            <a:spLocks noGrp="1"/>
          </p:cNvSpPr>
          <p:nvPr>
            <p:ph type="body" sz="quarter" idx="63" hasCustomPrompt="1"/>
          </p:nvPr>
        </p:nvSpPr>
        <p:spPr>
          <a:xfrm>
            <a:off x="10052910" y="5336806"/>
            <a:ext cx="1522401" cy="487326"/>
          </a:xfrm>
          <a:ln>
            <a:noFill/>
          </a:ln>
        </p:spPr>
        <p:txBody>
          <a:bodyPr>
            <a:noAutofit/>
          </a:bodyPr>
          <a:lstStyle>
            <a:lvl1pPr marL="0" indent="0" algn="ctr">
              <a:lnSpc>
                <a:spcPct val="90000"/>
              </a:lnSpc>
              <a:spcBef>
                <a:spcPts val="0"/>
              </a:spcBef>
              <a:buNone/>
              <a:defRPr sz="1450">
                <a:solidFill>
                  <a:schemeClr val="tx1"/>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First Name</a:t>
            </a:r>
            <a:br>
              <a:rPr lang="en-US" dirty="0"/>
            </a:br>
            <a:r>
              <a:rPr lang="en-US" dirty="0"/>
              <a:t>Last Name</a:t>
            </a:r>
          </a:p>
        </p:txBody>
      </p:sp>
      <p:sp>
        <p:nvSpPr>
          <p:cNvPr id="65" name="Text Placeholder 30"/>
          <p:cNvSpPr>
            <a:spLocks noGrp="1"/>
          </p:cNvSpPr>
          <p:nvPr>
            <p:ph type="body" sz="quarter" idx="64" hasCustomPrompt="1"/>
          </p:nvPr>
        </p:nvSpPr>
        <p:spPr>
          <a:xfrm>
            <a:off x="10052910" y="5854258"/>
            <a:ext cx="1522401" cy="503274"/>
          </a:xfrm>
          <a:ln>
            <a:noFill/>
          </a:ln>
        </p:spPr>
        <p:txBody>
          <a:bodyPr>
            <a:noAutofit/>
          </a:bodyPr>
          <a:lstStyle>
            <a:lvl1pPr marL="0" indent="0" algn="ctr">
              <a:lnSpc>
                <a:spcPct val="90000"/>
              </a:lnSpc>
              <a:spcBef>
                <a:spcPts val="0"/>
              </a:spcBef>
              <a:buNone/>
              <a:defRPr sz="1200">
                <a:solidFill>
                  <a:schemeClr val="accent4"/>
                </a:solidFill>
              </a:defRPr>
            </a:lvl1pPr>
            <a:lvl2pPr marL="609585" indent="0" algn="l">
              <a:buNone/>
              <a:defRPr sz="1500"/>
            </a:lvl2pPr>
            <a:lvl3pPr marL="853419" indent="0" algn="l">
              <a:buNone/>
              <a:defRPr sz="1500"/>
            </a:lvl3pPr>
            <a:lvl4pPr marL="1341086" indent="0" algn="l">
              <a:buNone/>
              <a:defRPr sz="1500"/>
            </a:lvl4pPr>
            <a:lvl5pPr marL="1828754" indent="0" algn="l">
              <a:buNone/>
              <a:defRPr sz="1500"/>
            </a:lvl5pPr>
          </a:lstStyle>
          <a:p>
            <a:pPr lvl="0"/>
            <a:r>
              <a:rPr lang="en-US" dirty="0"/>
              <a:t>Title</a:t>
            </a:r>
          </a:p>
        </p:txBody>
      </p:sp>
      <p:sp>
        <p:nvSpPr>
          <p:cNvPr id="66" name="Rectangle 65"/>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1864371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 lef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5105045"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Picture Placeholder 12"/>
          <p:cNvSpPr>
            <a:spLocks noGrp="1"/>
          </p:cNvSpPr>
          <p:nvPr>
            <p:ph type="pic" sz="quarter" idx="29" hasCustomPrompt="1"/>
          </p:nvPr>
        </p:nvSpPr>
        <p:spPr>
          <a:xfrm>
            <a:off x="6094228" y="0"/>
            <a:ext cx="6097772" cy="6858000"/>
          </a:xfrm>
          <a:custGeom>
            <a:avLst/>
            <a:gdLst>
              <a:gd name="connsiteX0" fmla="*/ 0 w 6097772"/>
              <a:gd name="connsiteY0" fmla="*/ 0 h 6858000"/>
              <a:gd name="connsiteX1" fmla="*/ 6097772 w 6097772"/>
              <a:gd name="connsiteY1" fmla="*/ 0 h 6858000"/>
              <a:gd name="connsiteX2" fmla="*/ 6097772 w 6097772"/>
              <a:gd name="connsiteY2" fmla="*/ 5715000 h 6858000"/>
              <a:gd name="connsiteX3" fmla="*/ 5712884 w 6097772"/>
              <a:gd name="connsiteY3" fmla="*/ 6858000 h 6858000"/>
              <a:gd name="connsiteX4" fmla="*/ 0 w 60977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772" h="6858000">
                <a:moveTo>
                  <a:pt x="0" y="0"/>
                </a:moveTo>
                <a:lnTo>
                  <a:pt x="6097772" y="0"/>
                </a:lnTo>
                <a:lnTo>
                  <a:pt x="6097772" y="5715000"/>
                </a:lnTo>
                <a:lnTo>
                  <a:pt x="5712884" y="6858000"/>
                </a:lnTo>
                <a:lnTo>
                  <a:pt x="0" y="6858000"/>
                </a:lnTo>
                <a:close/>
              </a:path>
            </a:pathLst>
          </a:custGeom>
          <a:solidFill>
            <a:schemeClr val="tx1">
              <a:lumMod val="20000"/>
              <a:lumOff val="80000"/>
            </a:schemeClr>
          </a:solidFill>
        </p:spPr>
        <p:txBody>
          <a:bodyPr wrap="square" tIns="548640">
            <a:noAutofit/>
          </a:bodyPr>
          <a:lstStyle>
            <a:lvl1pPr marL="0" indent="0" algn="ctr">
              <a:buNone/>
              <a:defRPr sz="2000">
                <a:solidFill>
                  <a:schemeClr val="bg1"/>
                </a:solidFill>
              </a:defRPr>
            </a:lvl1pPr>
          </a:lstStyle>
          <a:p>
            <a:r>
              <a:rPr lang="en-US" dirty="0"/>
              <a:t>Image Placeholder</a:t>
            </a:r>
          </a:p>
          <a:p>
            <a:r>
              <a:rPr lang="en-US" dirty="0"/>
              <a:t>19.05 cm x 16.9 cm (7.5 in x 6.67 in) </a:t>
            </a:r>
          </a:p>
        </p:txBody>
      </p:sp>
      <p:sp>
        <p:nvSpPr>
          <p:cNvPr id="10" name="Content Placeholder 9"/>
          <p:cNvSpPr>
            <a:spLocks noGrp="1"/>
          </p:cNvSpPr>
          <p:nvPr>
            <p:ph sz="quarter" idx="30"/>
          </p:nvPr>
        </p:nvSpPr>
        <p:spPr>
          <a:xfrm>
            <a:off x="607828" y="1219200"/>
            <a:ext cx="5107172"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1784933" y="6553397"/>
            <a:ext cx="524616" cy="138551"/>
          </a:xfrm>
          <a:prstGeom prst="rect">
            <a:avLst/>
          </a:prstGeom>
          <a:noFill/>
        </p:spPr>
        <p:txBody>
          <a:bodyPr wrap="square" lIns="0" tIns="0" rIns="0" bIns="0" rtlCol="0">
            <a:noAutofit/>
          </a:bodyPr>
          <a:lstStyle/>
          <a:p>
            <a:pPr algn="ctr"/>
            <a:fld id="{B22E145E-833B-4E48-BF37-42E7A179C002}" type="slidenum">
              <a:rPr lang="en-US" sz="1200" spc="0" baseline="0" smtClean="0">
                <a:solidFill>
                  <a:schemeClr val="bg1"/>
                </a:solidFill>
                <a:latin typeface="+mj-lt"/>
              </a:rPr>
              <a:t>‹#›</a:t>
            </a:fld>
            <a:endParaRPr lang="en-US" sz="1200" spc="0" baseline="0" dirty="0">
              <a:solidFill>
                <a:schemeClr val="bg1"/>
              </a:solidFill>
              <a:latin typeface="+mj-lt"/>
            </a:endParaRPr>
          </a:p>
        </p:txBody>
      </p:sp>
      <p:sp>
        <p:nvSpPr>
          <p:cNvPr id="9" name="Text Placeholder 2"/>
          <p:cNvSpPr>
            <a:spLocks noGrp="1"/>
          </p:cNvSpPr>
          <p:nvPr>
            <p:ph type="body" idx="28" hasCustomPrompt="1"/>
          </p:nvPr>
        </p:nvSpPr>
        <p:spPr>
          <a:xfrm>
            <a:off x="609600" y="76200"/>
            <a:ext cx="51054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4" name="Rectangle 13"/>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65713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 light imag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475582" y="381000"/>
            <a:ext cx="5105045"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Picture Placeholder 2"/>
          <p:cNvSpPr>
            <a:spLocks noGrp="1"/>
          </p:cNvSpPr>
          <p:nvPr>
            <p:ph type="pic" sz="quarter" idx="29" hasCustomPrompt="1"/>
          </p:nvPr>
        </p:nvSpPr>
        <p:spPr>
          <a:xfrm>
            <a:off x="0" y="0"/>
            <a:ext cx="6097772"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19.05 x 16.9 cm (7.5 x 6.67 in) </a:t>
            </a:r>
          </a:p>
        </p:txBody>
      </p:sp>
      <p:sp>
        <p:nvSpPr>
          <p:cNvPr id="6" name="Content Placeholder 9"/>
          <p:cNvSpPr>
            <a:spLocks noGrp="1"/>
          </p:cNvSpPr>
          <p:nvPr>
            <p:ph sz="quarter" idx="30"/>
          </p:nvPr>
        </p:nvSpPr>
        <p:spPr>
          <a:xfrm>
            <a:off x="6473455" y="1219200"/>
            <a:ext cx="5107172"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28" hasCustomPrompt="1"/>
          </p:nvPr>
        </p:nvSpPr>
        <p:spPr>
          <a:xfrm>
            <a:off x="6473455" y="76200"/>
            <a:ext cx="51054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ext uri="{BB962C8B-B14F-4D97-AF65-F5344CB8AC3E}">
        <p14:creationId xmlns:p14="http://schemas.microsoft.com/office/powerpoint/2010/main" val="1781206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 left image (thi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8380280"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1" y="76200"/>
            <a:ext cx="838082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Picture Placeholder 8"/>
          <p:cNvSpPr>
            <a:spLocks noGrp="1"/>
          </p:cNvSpPr>
          <p:nvPr>
            <p:ph type="pic" sz="quarter" idx="29" hasCustomPrompt="1"/>
          </p:nvPr>
        </p:nvSpPr>
        <p:spPr>
          <a:xfrm>
            <a:off x="9448800" y="0"/>
            <a:ext cx="2743200" cy="6858000"/>
          </a:xfrm>
          <a:custGeom>
            <a:avLst/>
            <a:gdLst>
              <a:gd name="connsiteX0" fmla="*/ 0 w 2743200"/>
              <a:gd name="connsiteY0" fmla="*/ 0 h 6858000"/>
              <a:gd name="connsiteX1" fmla="*/ 2743200 w 2743200"/>
              <a:gd name="connsiteY1" fmla="*/ 0 h 6858000"/>
              <a:gd name="connsiteX2" fmla="*/ 2743200 w 2743200"/>
              <a:gd name="connsiteY2" fmla="*/ 5715000 h 6858000"/>
              <a:gd name="connsiteX3" fmla="*/ 2358312 w 2743200"/>
              <a:gd name="connsiteY3" fmla="*/ 6858000 h 6858000"/>
              <a:gd name="connsiteX4" fmla="*/ 0 w 27432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6858000">
                <a:moveTo>
                  <a:pt x="0" y="0"/>
                </a:moveTo>
                <a:lnTo>
                  <a:pt x="2743200" y="0"/>
                </a:lnTo>
                <a:lnTo>
                  <a:pt x="2743200" y="5715000"/>
                </a:lnTo>
                <a:lnTo>
                  <a:pt x="2358312" y="6858000"/>
                </a:lnTo>
                <a:lnTo>
                  <a:pt x="0" y="6858000"/>
                </a:lnTo>
                <a:close/>
              </a:path>
            </a:pathLst>
          </a:custGeom>
          <a:solidFill>
            <a:schemeClr val="tx1">
              <a:lumMod val="20000"/>
              <a:lumOff val="80000"/>
            </a:schemeClr>
          </a:solidFill>
        </p:spPr>
        <p:txBody>
          <a:bodyPr wrap="square" tIns="548640">
            <a:noAutofit/>
          </a:bodyPr>
          <a:lstStyle>
            <a:lvl1pPr marL="0" indent="0" algn="ctr">
              <a:buNone/>
              <a:defRPr sz="2000">
                <a:solidFill>
                  <a:schemeClr val="bg1"/>
                </a:solidFill>
              </a:defRPr>
            </a:lvl1pPr>
          </a:lstStyle>
          <a:p>
            <a:r>
              <a:rPr lang="en-US" dirty="0"/>
              <a:t>Image Placeholder</a:t>
            </a:r>
          </a:p>
          <a:p>
            <a:r>
              <a:rPr lang="en-US" dirty="0"/>
              <a:t>19.05 x 7.62 cm</a:t>
            </a:r>
            <a:br>
              <a:rPr lang="en-US" dirty="0"/>
            </a:br>
            <a:r>
              <a:rPr lang="en-US" dirty="0"/>
              <a:t>(7.5 x 3 in) </a:t>
            </a:r>
          </a:p>
        </p:txBody>
      </p:sp>
      <p:sp>
        <p:nvSpPr>
          <p:cNvPr id="10" name="Content Placeholder 9"/>
          <p:cNvSpPr>
            <a:spLocks noGrp="1"/>
          </p:cNvSpPr>
          <p:nvPr>
            <p:ph sz="quarter" idx="30"/>
          </p:nvPr>
        </p:nvSpPr>
        <p:spPr>
          <a:xfrm>
            <a:off x="607828" y="1219200"/>
            <a:ext cx="8383772"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1784933" y="6553397"/>
            <a:ext cx="524616" cy="138551"/>
          </a:xfrm>
          <a:prstGeom prst="rect">
            <a:avLst/>
          </a:prstGeom>
          <a:noFill/>
        </p:spPr>
        <p:txBody>
          <a:bodyPr wrap="square" lIns="0" tIns="0" rIns="0" bIns="0" rtlCol="0">
            <a:noAutofit/>
          </a:bodyPr>
          <a:lstStyle/>
          <a:p>
            <a:pPr algn="ctr"/>
            <a:fld id="{B22E145E-833B-4E48-BF37-42E7A179C002}" type="slidenum">
              <a:rPr lang="en-US" sz="1200" spc="0" baseline="0" smtClean="0">
                <a:solidFill>
                  <a:schemeClr val="bg1"/>
                </a:solidFill>
                <a:latin typeface="+mj-lt"/>
              </a:rPr>
              <a:t>‹#›</a:t>
            </a:fld>
            <a:endParaRPr lang="en-US" sz="1200" spc="0" baseline="0" dirty="0">
              <a:solidFill>
                <a:schemeClr val="bg1"/>
              </a:solidFill>
              <a:latin typeface="+mj-lt"/>
            </a:endParaRPr>
          </a:p>
        </p:txBody>
      </p:sp>
      <p:sp>
        <p:nvSpPr>
          <p:cNvPr id="11" name="Rectangle 10"/>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2356665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with content">
    <p:spTree>
      <p:nvGrpSpPr>
        <p:cNvPr id="1" name=""/>
        <p:cNvGrpSpPr/>
        <p:nvPr/>
      </p:nvGrpSpPr>
      <p:grpSpPr>
        <a:xfrm>
          <a:off x="0" y="0"/>
          <a:ext cx="0" cy="0"/>
          <a:chOff x="0" y="0"/>
          <a:chExt cx="0" cy="0"/>
        </a:xfrm>
      </p:grpSpPr>
      <p:sp>
        <p:nvSpPr>
          <p:cNvPr id="4" name="Text Placeholder 3"/>
          <p:cNvSpPr>
            <a:spLocks noGrp="1"/>
          </p:cNvSpPr>
          <p:nvPr>
            <p:ph type="body" sz="quarter" idx="31" hasCustomPrompt="1"/>
          </p:nvPr>
        </p:nvSpPr>
        <p:spPr>
          <a:xfrm>
            <a:off x="609600"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19" name="Picture Placeholder 2"/>
          <p:cNvSpPr>
            <a:spLocks noGrp="1"/>
          </p:cNvSpPr>
          <p:nvPr>
            <p:ph type="pic" sz="quarter" idx="29" hasCustomPrompt="1"/>
          </p:nvPr>
        </p:nvSpPr>
        <p:spPr>
          <a:xfrm>
            <a:off x="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cm x 16.7 cm (2.75 x 6.6 in) </a:t>
            </a:r>
          </a:p>
        </p:txBody>
      </p:sp>
      <p:sp>
        <p:nvSpPr>
          <p:cNvPr id="20" name="Picture Placeholder 2"/>
          <p:cNvSpPr>
            <a:spLocks noGrp="1"/>
          </p:cNvSpPr>
          <p:nvPr>
            <p:ph type="pic" sz="quarter" idx="30" hasCustomPrompt="1"/>
          </p:nvPr>
        </p:nvSpPr>
        <p:spPr>
          <a:xfrm>
            <a:off x="6156960" y="1211059"/>
            <a:ext cx="6035040" cy="251460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7 cm x 16.7 cm (2.75 x 6.6 in) </a:t>
            </a:r>
          </a:p>
        </p:txBody>
      </p:sp>
      <p:sp>
        <p:nvSpPr>
          <p:cNvPr id="10"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11"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2" name="Rectangle 11"/>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393446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xt w/ left image">
    <p:spTree>
      <p:nvGrpSpPr>
        <p:cNvPr id="1" name=""/>
        <p:cNvGrpSpPr/>
        <p:nvPr/>
      </p:nvGrpSpPr>
      <p:grpSpPr>
        <a:xfrm>
          <a:off x="0" y="0"/>
          <a:ext cx="0" cy="0"/>
          <a:chOff x="0" y="0"/>
          <a:chExt cx="0" cy="0"/>
        </a:xfrm>
      </p:grpSpPr>
      <p:sp>
        <p:nvSpPr>
          <p:cNvPr id="2" name="Rectangle 1"/>
          <p:cNvSpPr/>
          <p:nvPr userDrawn="1"/>
        </p:nvSpPr>
        <p:spPr>
          <a:xfrm>
            <a:off x="6934200" y="6400800"/>
            <a:ext cx="4724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p:nvPr>
        </p:nvSpPr>
        <p:spPr>
          <a:xfrm>
            <a:off x="609955" y="381000"/>
            <a:ext cx="5409718"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5410067"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3" name="Picture Placeholder 2"/>
          <p:cNvSpPr>
            <a:spLocks noGrp="1"/>
          </p:cNvSpPr>
          <p:nvPr>
            <p:ph type="pic" sz="quarter" idx="29" hasCustomPrompt="1"/>
          </p:nvPr>
        </p:nvSpPr>
        <p:spPr>
          <a:xfrm>
            <a:off x="7034177" y="0"/>
            <a:ext cx="2533402" cy="3671350"/>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7 cm x 10.16 cm</a:t>
            </a:r>
            <a:br>
              <a:rPr lang="en-US" dirty="0"/>
            </a:br>
            <a:r>
              <a:rPr lang="en-US" dirty="0"/>
              <a:t>(2.75 in x 4 in) </a:t>
            </a:r>
          </a:p>
        </p:txBody>
      </p:sp>
      <p:sp>
        <p:nvSpPr>
          <p:cNvPr id="9" name="Picture Placeholder 2"/>
          <p:cNvSpPr>
            <a:spLocks noGrp="1"/>
          </p:cNvSpPr>
          <p:nvPr>
            <p:ph type="pic" sz="quarter" idx="31" hasCustomPrompt="1"/>
          </p:nvPr>
        </p:nvSpPr>
        <p:spPr>
          <a:xfrm>
            <a:off x="7034177" y="3757137"/>
            <a:ext cx="2533402" cy="3103622"/>
          </a:xfrm>
          <a:solidFill>
            <a:schemeClr val="tx1">
              <a:lumMod val="20000"/>
              <a:lumOff val="80000"/>
            </a:schemeClr>
          </a:solidFill>
        </p:spPr>
        <p:txBody>
          <a:bodyPr tIns="91440"/>
          <a:lstStyle>
            <a:lvl1pPr marL="0" indent="0" algn="ctr">
              <a:buNone/>
              <a:defRPr sz="1600">
                <a:solidFill>
                  <a:schemeClr val="bg1"/>
                </a:solidFill>
              </a:defRPr>
            </a:lvl1pPr>
          </a:lstStyle>
          <a:p>
            <a:r>
              <a:rPr lang="en-US" dirty="0"/>
              <a:t>Image Placeholder</a:t>
            </a:r>
          </a:p>
          <a:p>
            <a:r>
              <a:rPr lang="en-US" dirty="0"/>
              <a:t>7 cm x 8.55 cm</a:t>
            </a:r>
            <a:br>
              <a:rPr lang="en-US" dirty="0"/>
            </a:br>
            <a:r>
              <a:rPr lang="en-US" dirty="0"/>
              <a:t>(2.75 in x 3.37 in) </a:t>
            </a:r>
          </a:p>
        </p:txBody>
      </p:sp>
      <p:sp>
        <p:nvSpPr>
          <p:cNvPr id="13" name="Picture Placeholder 2"/>
          <p:cNvSpPr>
            <a:spLocks noGrp="1"/>
          </p:cNvSpPr>
          <p:nvPr>
            <p:ph type="pic" sz="quarter" idx="32" hasCustomPrompt="1"/>
          </p:nvPr>
        </p:nvSpPr>
        <p:spPr>
          <a:xfrm>
            <a:off x="9651554" y="0"/>
            <a:ext cx="2533402" cy="2531366"/>
          </a:xfrm>
          <a:solidFill>
            <a:schemeClr val="tx1">
              <a:lumMod val="20000"/>
              <a:lumOff val="80000"/>
            </a:schemeClr>
          </a:solidFill>
        </p:spPr>
        <p:txBody>
          <a:bodyPr tIns="91440" anchor="t">
            <a:normAutofit/>
          </a:bodyPr>
          <a:lstStyle>
            <a:lvl1pPr marL="0" indent="0" algn="ctr">
              <a:buNone/>
              <a:defRPr sz="1600" baseline="0">
                <a:solidFill>
                  <a:schemeClr val="bg1"/>
                </a:solidFill>
              </a:defRPr>
            </a:lvl1pPr>
          </a:lstStyle>
          <a:p>
            <a:r>
              <a:rPr lang="en-US" dirty="0"/>
              <a:t>Image Placeholder</a:t>
            </a:r>
          </a:p>
          <a:p>
            <a:r>
              <a:rPr lang="en-US" dirty="0"/>
              <a:t>7 cm x 7 cm</a:t>
            </a:r>
            <a:br>
              <a:rPr lang="en-US" dirty="0"/>
            </a:br>
            <a:r>
              <a:rPr lang="en-US" dirty="0"/>
              <a:t>(2.75 x 2.75in) </a:t>
            </a:r>
          </a:p>
        </p:txBody>
      </p:sp>
      <p:sp>
        <p:nvSpPr>
          <p:cNvPr id="19" name="Picture Placeholder 18"/>
          <p:cNvSpPr>
            <a:spLocks noGrp="1"/>
          </p:cNvSpPr>
          <p:nvPr>
            <p:ph type="pic" sz="quarter" idx="33" hasCustomPrompt="1"/>
          </p:nvPr>
        </p:nvSpPr>
        <p:spPr>
          <a:xfrm>
            <a:off x="9651554" y="2613941"/>
            <a:ext cx="2533402" cy="4244059"/>
          </a:xfrm>
          <a:custGeom>
            <a:avLst/>
            <a:gdLst>
              <a:gd name="connsiteX0" fmla="*/ 0 w 2533402"/>
              <a:gd name="connsiteY0" fmla="*/ 0 h 4244059"/>
              <a:gd name="connsiteX1" fmla="*/ 2533402 w 2533402"/>
              <a:gd name="connsiteY1" fmla="*/ 0 h 4244059"/>
              <a:gd name="connsiteX2" fmla="*/ 2533402 w 2533402"/>
              <a:gd name="connsiteY2" fmla="*/ 3121978 h 4244059"/>
              <a:gd name="connsiteX3" fmla="*/ 2155558 w 2533402"/>
              <a:gd name="connsiteY3" fmla="*/ 4244059 h 4244059"/>
              <a:gd name="connsiteX4" fmla="*/ 0 w 2533402"/>
              <a:gd name="connsiteY4" fmla="*/ 4244059 h 424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402" h="4244059">
                <a:moveTo>
                  <a:pt x="0" y="0"/>
                </a:moveTo>
                <a:lnTo>
                  <a:pt x="2533402" y="0"/>
                </a:lnTo>
                <a:lnTo>
                  <a:pt x="2533402" y="3121978"/>
                </a:lnTo>
                <a:lnTo>
                  <a:pt x="2155558" y="4244059"/>
                </a:lnTo>
                <a:lnTo>
                  <a:pt x="0" y="4244059"/>
                </a:lnTo>
                <a:close/>
              </a:path>
            </a:pathLst>
          </a:custGeom>
          <a:solidFill>
            <a:schemeClr val="tx1">
              <a:lumMod val="20000"/>
              <a:lumOff val="80000"/>
            </a:schemeClr>
          </a:solidFill>
        </p:spPr>
        <p:txBody>
          <a:bodyPr wrap="square" tIns="91440">
            <a:noAutofit/>
          </a:bodyPr>
          <a:lstStyle>
            <a:lvl1pPr marL="0" indent="0" algn="ctr">
              <a:buNone/>
              <a:defRPr sz="1600">
                <a:solidFill>
                  <a:schemeClr val="bg1"/>
                </a:solidFill>
              </a:defRPr>
            </a:lvl1pPr>
          </a:lstStyle>
          <a:p>
            <a:r>
              <a:rPr lang="en-US" dirty="0"/>
              <a:t>Image Placeholder</a:t>
            </a:r>
          </a:p>
          <a:p>
            <a:r>
              <a:rPr lang="en-US" dirty="0"/>
              <a:t>7 cm x 11.68 cm</a:t>
            </a:r>
            <a:br>
              <a:rPr lang="en-US" dirty="0"/>
            </a:br>
            <a:r>
              <a:rPr lang="en-US" dirty="0"/>
              <a:t> (2.75 in x 4.6 in) </a:t>
            </a:r>
          </a:p>
        </p:txBody>
      </p:sp>
      <p:sp>
        <p:nvSpPr>
          <p:cNvPr id="15" name="Content Placeholder 9"/>
          <p:cNvSpPr>
            <a:spLocks noGrp="1"/>
          </p:cNvSpPr>
          <p:nvPr>
            <p:ph sz="quarter" idx="30"/>
          </p:nvPr>
        </p:nvSpPr>
        <p:spPr>
          <a:xfrm>
            <a:off x="607827" y="1219200"/>
            <a:ext cx="5411839"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472025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 left image and feature box">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097772" cy="6858000"/>
          </a:xfrm>
          <a:solidFill>
            <a:schemeClr val="tx1">
              <a:lumMod val="20000"/>
              <a:lumOff val="80000"/>
            </a:schemeClr>
          </a:solidFill>
        </p:spPr>
        <p:txBody>
          <a:bodyPr tIns="548640"/>
          <a:lstStyle>
            <a:lvl1pPr marL="0" indent="0" algn="ctr">
              <a:buNone/>
              <a:defRPr sz="2000" baseline="0">
                <a:solidFill>
                  <a:schemeClr val="bg1"/>
                </a:solidFill>
              </a:defRPr>
            </a:lvl1pPr>
          </a:lstStyle>
          <a:p>
            <a:r>
              <a:rPr lang="en-US" dirty="0"/>
              <a:t>Image Placeholder</a:t>
            </a:r>
          </a:p>
          <a:p>
            <a:r>
              <a:rPr lang="en-US" dirty="0"/>
              <a:t>19.05 cm x 16.9 cm (7.5 in x 6.67 in) </a:t>
            </a:r>
          </a:p>
        </p:txBody>
      </p:sp>
      <p:sp>
        <p:nvSpPr>
          <p:cNvPr id="4" name="Text Placeholder 3"/>
          <p:cNvSpPr>
            <a:spLocks noGrp="1"/>
          </p:cNvSpPr>
          <p:nvPr>
            <p:ph type="body" sz="quarter" idx="30" hasCustomPrompt="1"/>
          </p:nvPr>
        </p:nvSpPr>
        <p:spPr>
          <a:xfrm>
            <a:off x="8382000" y="1549400"/>
            <a:ext cx="3276600" cy="3759200"/>
          </a:xfrm>
        </p:spPr>
        <p:txBody>
          <a:bodyPr anchor="ctr">
            <a:normAutofit/>
          </a:bodyPr>
          <a:lstStyle>
            <a:lvl1pPr marL="0" indent="0">
              <a:buNone/>
              <a:defRPr sz="1800">
                <a:solidFill>
                  <a:schemeClr val="tx2">
                    <a:lumMod val="75000"/>
                  </a:schemeClr>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A bulleted list or paragraph of content recommended.  </a:t>
            </a:r>
          </a:p>
        </p:txBody>
      </p:sp>
      <p:sp>
        <p:nvSpPr>
          <p:cNvPr id="11" name="Text Placeholder 10"/>
          <p:cNvSpPr>
            <a:spLocks noGrp="1"/>
          </p:cNvSpPr>
          <p:nvPr>
            <p:ph type="body" sz="quarter" idx="31" hasCustomPrompt="1"/>
          </p:nvPr>
        </p:nvSpPr>
        <p:spPr>
          <a:xfrm>
            <a:off x="4216400" y="1549400"/>
            <a:ext cx="3759200" cy="3759200"/>
          </a:xfrm>
          <a:solidFill>
            <a:schemeClr val="accent5">
              <a:alpha val="96000"/>
            </a:schemeClr>
          </a:solidFill>
        </p:spPr>
        <p:txBody>
          <a:bodyPr lIns="182880" rIns="182880" anchor="ctr"/>
          <a:lstStyle>
            <a:lvl1pPr marL="0" indent="0" algn="ctr">
              <a:buNone/>
              <a:defRPr baseline="0">
                <a:solidFill>
                  <a:schemeClr val="bg1"/>
                </a:solidFill>
              </a:defRPr>
            </a:lvl1pPr>
          </a:lstStyle>
          <a:p>
            <a:pPr lvl="0"/>
            <a:r>
              <a:rPr lang="en-US" dirty="0"/>
              <a:t>Short statement would go here to support the content </a:t>
            </a:r>
            <a:r>
              <a:rPr lang="en-US"/>
              <a:t>and image</a:t>
            </a:r>
          </a:p>
        </p:txBody>
      </p:sp>
    </p:spTree>
    <p:extLst>
      <p:ext uri="{BB962C8B-B14F-4D97-AF65-F5344CB8AC3E}">
        <p14:creationId xmlns:p14="http://schemas.microsoft.com/office/powerpoint/2010/main" val="64172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283146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 box &amp; right image ">
    <p:spTree>
      <p:nvGrpSpPr>
        <p:cNvPr id="1" name=""/>
        <p:cNvGrpSpPr/>
        <p:nvPr/>
      </p:nvGrpSpPr>
      <p:grpSpPr>
        <a:xfrm>
          <a:off x="0" y="0"/>
          <a:ext cx="0" cy="0"/>
          <a:chOff x="0" y="0"/>
          <a:chExt cx="0" cy="0"/>
        </a:xfrm>
      </p:grpSpPr>
      <p:sp>
        <p:nvSpPr>
          <p:cNvPr id="8" name="Picture Placeholder 7"/>
          <p:cNvSpPr>
            <a:spLocks noGrp="1"/>
          </p:cNvSpPr>
          <p:nvPr>
            <p:ph type="pic" sz="quarter" idx="29" hasCustomPrompt="1"/>
          </p:nvPr>
        </p:nvSpPr>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5715000 h 6858000"/>
              <a:gd name="connsiteX3" fmla="*/ 6473112 w 6858000"/>
              <a:gd name="connsiteY3" fmla="*/ 6858000 h 6858000"/>
              <a:gd name="connsiteX4" fmla="*/ 0 w 6858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858000">
                <a:moveTo>
                  <a:pt x="0" y="0"/>
                </a:moveTo>
                <a:lnTo>
                  <a:pt x="6858000" y="0"/>
                </a:lnTo>
                <a:lnTo>
                  <a:pt x="6858000" y="5715000"/>
                </a:lnTo>
                <a:lnTo>
                  <a:pt x="6473112" y="6858000"/>
                </a:lnTo>
                <a:lnTo>
                  <a:pt x="0" y="6858000"/>
                </a:lnTo>
                <a:close/>
              </a:path>
            </a:pathLst>
          </a:custGeom>
          <a:solidFill>
            <a:schemeClr val="tx1">
              <a:lumMod val="20000"/>
              <a:lumOff val="80000"/>
            </a:schemeClr>
          </a:solidFill>
        </p:spPr>
        <p:txBody>
          <a:bodyPr wrap="square" tIns="548640">
            <a:noAutofit/>
          </a:bodyPr>
          <a:lstStyle>
            <a:lvl1pPr marL="0" indent="0" algn="ctr">
              <a:buNone/>
              <a:defRPr sz="2000">
                <a:solidFill>
                  <a:schemeClr val="bg1"/>
                </a:solidFill>
              </a:defRPr>
            </a:lvl1pPr>
          </a:lstStyle>
          <a:p>
            <a:r>
              <a:rPr lang="en-US" dirty="0"/>
              <a:t>Image Placeholder</a:t>
            </a:r>
          </a:p>
          <a:p>
            <a:r>
              <a:rPr lang="en-US" dirty="0"/>
              <a:t>19.05 cm x 16.9 cm (7.5 in x 6.67 in) </a:t>
            </a:r>
          </a:p>
        </p:txBody>
      </p:sp>
      <p:sp>
        <p:nvSpPr>
          <p:cNvPr id="7" name="Text Placeholder 10"/>
          <p:cNvSpPr>
            <a:spLocks noGrp="1"/>
          </p:cNvSpPr>
          <p:nvPr>
            <p:ph type="body" sz="quarter" idx="33" hasCustomPrompt="1"/>
          </p:nvPr>
        </p:nvSpPr>
        <p:spPr>
          <a:xfrm>
            <a:off x="630865" y="609600"/>
            <a:ext cx="5740400" cy="2048900"/>
          </a:xfrm>
          <a:solidFill>
            <a:schemeClr val="accent5">
              <a:alpha val="96000"/>
            </a:schemeClr>
          </a:solidFill>
        </p:spPr>
        <p:txBody>
          <a:bodyPr lIns="182880" rIns="182880" anchor="ctr">
            <a:normAutofit/>
          </a:bodyPr>
          <a:lstStyle>
            <a:lvl1pPr marL="0" indent="0" algn="ctr">
              <a:buNone/>
              <a:defRPr sz="2000" i="0" baseline="0">
                <a:solidFill>
                  <a:schemeClr val="bg1"/>
                </a:solidFill>
              </a:defRPr>
            </a:lvl1pPr>
          </a:lstStyle>
          <a:p>
            <a:pPr lvl="0"/>
            <a:r>
              <a:rPr lang="en-US" dirty="0"/>
              <a:t>Area to be used for featured text. Blue background will remain to overlap the image.</a:t>
            </a:r>
          </a:p>
        </p:txBody>
      </p:sp>
      <p:sp>
        <p:nvSpPr>
          <p:cNvPr id="13" name="Text Placeholder 12"/>
          <p:cNvSpPr>
            <a:spLocks noGrp="1"/>
          </p:cNvSpPr>
          <p:nvPr>
            <p:ph type="body" sz="quarter" idx="32" hasCustomPrompt="1"/>
          </p:nvPr>
        </p:nvSpPr>
        <p:spPr>
          <a:xfrm>
            <a:off x="630865" y="3048000"/>
            <a:ext cx="4398335" cy="3200400"/>
          </a:xfrm>
        </p:spPr>
        <p:txBody>
          <a:bodyPr>
            <a:normAutofit/>
          </a:bodyPr>
          <a:lstStyle>
            <a:lvl1pPr marL="0" indent="0">
              <a:buFont typeface="Arial" charset="0"/>
              <a:buNone/>
              <a:defRPr sz="18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Tree>
    <p:extLst>
      <p:ext uri="{BB962C8B-B14F-4D97-AF65-F5344CB8AC3E}">
        <p14:creationId xmlns:p14="http://schemas.microsoft.com/office/powerpoint/2010/main" val="3766075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 box &amp; left image ">
    <p:spTree>
      <p:nvGrpSpPr>
        <p:cNvPr id="1" name=""/>
        <p:cNvGrpSpPr/>
        <p:nvPr/>
      </p:nvGrpSpPr>
      <p:grpSpPr>
        <a:xfrm>
          <a:off x="0" y="0"/>
          <a:ext cx="0" cy="0"/>
          <a:chOff x="0" y="0"/>
          <a:chExt cx="0" cy="0"/>
        </a:xfrm>
      </p:grpSpPr>
      <p:sp>
        <p:nvSpPr>
          <p:cNvPr id="3" name="Picture Placeholder 2"/>
          <p:cNvSpPr>
            <a:spLocks noGrp="1"/>
          </p:cNvSpPr>
          <p:nvPr>
            <p:ph type="pic" sz="quarter" idx="29" hasCustomPrompt="1"/>
          </p:nvPr>
        </p:nvSpPr>
        <p:spPr>
          <a:xfrm>
            <a:off x="0" y="0"/>
            <a:ext cx="6858000" cy="6858000"/>
          </a:xfr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a:t>
            </a:r>
          </a:p>
          <a:p>
            <a:r>
              <a:rPr lang="en-US" dirty="0"/>
              <a:t>19.05 cm x 19.05 cm (7.5 in x 7.5 in) </a:t>
            </a:r>
          </a:p>
        </p:txBody>
      </p:sp>
      <p:sp>
        <p:nvSpPr>
          <p:cNvPr id="13" name="Text Placeholder 12"/>
          <p:cNvSpPr>
            <a:spLocks noGrp="1"/>
          </p:cNvSpPr>
          <p:nvPr>
            <p:ph type="body" sz="quarter" idx="32" hasCustomPrompt="1"/>
          </p:nvPr>
        </p:nvSpPr>
        <p:spPr>
          <a:xfrm>
            <a:off x="7209465" y="3048000"/>
            <a:ext cx="4398335" cy="3200400"/>
          </a:xfrm>
        </p:spPr>
        <p:txBody>
          <a:bodyPr>
            <a:normAutofit/>
          </a:bodyPr>
          <a:lstStyle>
            <a:lvl1pPr marL="0" indent="0">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Supporting text follows. A bulleted list or paragraph of content is recommended. </a:t>
            </a:r>
          </a:p>
        </p:txBody>
      </p:sp>
      <p:sp>
        <p:nvSpPr>
          <p:cNvPr id="5" name="Text Placeholder 10"/>
          <p:cNvSpPr>
            <a:spLocks noGrp="1"/>
          </p:cNvSpPr>
          <p:nvPr>
            <p:ph type="body" sz="quarter" idx="33" hasCustomPrompt="1"/>
          </p:nvPr>
        </p:nvSpPr>
        <p:spPr>
          <a:xfrm>
            <a:off x="5867400" y="609600"/>
            <a:ext cx="5740400" cy="2048900"/>
          </a:xfrm>
          <a:solidFill>
            <a:schemeClr val="accent5">
              <a:alpha val="96000"/>
            </a:schemeClr>
          </a:solidFill>
        </p:spPr>
        <p:txBody>
          <a:bodyPr lIns="182880" rIns="182880" anchor="ctr">
            <a:normAutofit/>
          </a:bodyPr>
          <a:lstStyle>
            <a:lvl1pPr marL="0" indent="0" algn="ctr">
              <a:buNone/>
              <a:defRPr sz="2000" i="0" baseline="0">
                <a:solidFill>
                  <a:schemeClr val="bg1"/>
                </a:solidFill>
              </a:defRPr>
            </a:lvl1pPr>
          </a:lstStyle>
          <a:p>
            <a:pPr lvl="0"/>
            <a:r>
              <a:rPr lang="en-US" dirty="0"/>
              <a:t>Area to be used for featured text. Blue background will remain to overlap the image.</a:t>
            </a:r>
          </a:p>
        </p:txBody>
      </p:sp>
    </p:spTree>
    <p:extLst>
      <p:ext uri="{BB962C8B-B14F-4D97-AF65-F5344CB8AC3E}">
        <p14:creationId xmlns:p14="http://schemas.microsoft.com/office/powerpoint/2010/main" val="2111941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Image w/ Content Below">
    <p:spTree>
      <p:nvGrpSpPr>
        <p:cNvPr id="1" name=""/>
        <p:cNvGrpSpPr/>
        <p:nvPr/>
      </p:nvGrpSpPr>
      <p:grpSpPr>
        <a:xfrm>
          <a:off x="0" y="0"/>
          <a:ext cx="0" cy="0"/>
          <a:chOff x="0" y="0"/>
          <a:chExt cx="0" cy="0"/>
        </a:xfrm>
      </p:grpSpPr>
      <p:sp>
        <p:nvSpPr>
          <p:cNvPr id="19" name="Picture Placeholder 2"/>
          <p:cNvSpPr>
            <a:spLocks noGrp="1"/>
          </p:cNvSpPr>
          <p:nvPr>
            <p:ph type="pic" sz="quarter" idx="29" hasCustomPrompt="1"/>
          </p:nvPr>
        </p:nvSpPr>
        <p:spPr>
          <a:xfrm>
            <a:off x="0" y="0"/>
            <a:ext cx="7725144" cy="3749040"/>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10.9 cm x 22.2 cm (4.1 in x 8.45 in) </a:t>
            </a:r>
          </a:p>
        </p:txBody>
      </p:sp>
      <p:sp>
        <p:nvSpPr>
          <p:cNvPr id="8" name="Text Placeholder 3"/>
          <p:cNvSpPr>
            <a:spLocks noGrp="1"/>
          </p:cNvSpPr>
          <p:nvPr>
            <p:ph type="body" sz="quarter" idx="31" hasCustomPrompt="1"/>
          </p:nvPr>
        </p:nvSpPr>
        <p:spPr>
          <a:xfrm>
            <a:off x="609600"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
        <p:nvSpPr>
          <p:cNvPr id="5" name="Text Placeholder 10"/>
          <p:cNvSpPr>
            <a:spLocks noGrp="1"/>
          </p:cNvSpPr>
          <p:nvPr>
            <p:ph type="body" sz="quarter" idx="33" hasCustomPrompt="1"/>
          </p:nvPr>
        </p:nvSpPr>
        <p:spPr>
          <a:xfrm>
            <a:off x="7725144" y="0"/>
            <a:ext cx="4466856" cy="3746500"/>
          </a:xfrm>
          <a:solidFill>
            <a:schemeClr val="accent5">
              <a:alpha val="96000"/>
            </a:schemeClr>
          </a:solidFill>
        </p:spPr>
        <p:txBody>
          <a:bodyPr lIns="182880" rIns="182880" anchor="ctr">
            <a:normAutofit/>
          </a:bodyPr>
          <a:lstStyle>
            <a:lvl1pPr marL="0" indent="0" algn="ctr">
              <a:buNone/>
              <a:defRPr sz="2000" baseline="0">
                <a:solidFill>
                  <a:schemeClr val="bg1"/>
                </a:solidFill>
              </a:defRPr>
            </a:lvl1pPr>
          </a:lstStyle>
          <a:p>
            <a:pPr lvl="0"/>
            <a:r>
              <a:rPr lang="en-US" dirty="0"/>
              <a:t>Area to be used for featured text. Blue background will remain. For best results, use a short headline with size of 30 </a:t>
            </a:r>
            <a:r>
              <a:rPr lang="en-US" dirty="0" err="1"/>
              <a:t>pt</a:t>
            </a:r>
            <a:r>
              <a:rPr lang="en-US" dirty="0"/>
              <a:t>, followed by 20 </a:t>
            </a:r>
            <a:r>
              <a:rPr lang="en-US" dirty="0" err="1"/>
              <a:t>pt</a:t>
            </a:r>
            <a:r>
              <a:rPr lang="en-US" dirty="0"/>
              <a:t> text as supporting text. </a:t>
            </a:r>
          </a:p>
        </p:txBody>
      </p:sp>
    </p:spTree>
    <p:extLst>
      <p:ext uri="{BB962C8B-B14F-4D97-AF65-F5344CB8AC3E}">
        <p14:creationId xmlns:p14="http://schemas.microsoft.com/office/powerpoint/2010/main" val="1644402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ircles, 2 Images">
    <p:spTree>
      <p:nvGrpSpPr>
        <p:cNvPr id="1" name=""/>
        <p:cNvGrpSpPr/>
        <p:nvPr/>
      </p:nvGrpSpPr>
      <p:grpSpPr>
        <a:xfrm>
          <a:off x="0" y="0"/>
          <a:ext cx="0" cy="0"/>
          <a:chOff x="0" y="0"/>
          <a:chExt cx="0" cy="0"/>
        </a:xfrm>
      </p:grpSpPr>
      <p:sp>
        <p:nvSpPr>
          <p:cNvPr id="15"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 name="Title 1"/>
          <p:cNvSpPr>
            <a:spLocks noGrp="1"/>
          </p:cNvSpPr>
          <p:nvPr>
            <p:ph type="title"/>
          </p:nvPr>
        </p:nvSpPr>
        <p:spPr>
          <a:xfrm>
            <a:off x="609955" y="381000"/>
            <a:ext cx="10972092" cy="524999"/>
          </a:xfrm>
        </p:spPr>
        <p:txBody>
          <a:bodyPr/>
          <a:lstStyle/>
          <a:p>
            <a:r>
              <a:rPr lang="en-US"/>
              <a:t>Click to edit Master title style</a:t>
            </a:r>
          </a:p>
        </p:txBody>
      </p:sp>
      <p:sp>
        <p:nvSpPr>
          <p:cNvPr id="8" name="Picture Placeholder 7"/>
          <p:cNvSpPr>
            <a:spLocks noGrp="1"/>
          </p:cNvSpPr>
          <p:nvPr>
            <p:ph type="pic" sz="quarter" idx="10" hasCustomPrompt="1"/>
          </p:nvPr>
        </p:nvSpPr>
        <p:spPr>
          <a:xfrm>
            <a:off x="728472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 x 8.4 cm</a:t>
            </a:r>
            <a:br>
              <a:rPr lang="en-US" dirty="0"/>
            </a:br>
            <a:r>
              <a:rPr lang="en-US" dirty="0"/>
              <a:t>(3.3 x 3.3 in) </a:t>
            </a:r>
          </a:p>
          <a:p>
            <a:endParaRPr lang="en-US" dirty="0"/>
          </a:p>
        </p:txBody>
      </p:sp>
      <p:sp>
        <p:nvSpPr>
          <p:cNvPr id="9" name="Picture Placeholder 7"/>
          <p:cNvSpPr>
            <a:spLocks noGrp="1"/>
          </p:cNvSpPr>
          <p:nvPr>
            <p:ph type="pic" sz="quarter" idx="11" hasCustomPrompt="1"/>
          </p:nvPr>
        </p:nvSpPr>
        <p:spPr>
          <a:xfrm>
            <a:off x="1828800" y="1274608"/>
            <a:ext cx="3017520" cy="3017520"/>
          </a:xfrm>
          <a:prstGeom prst="ellipse">
            <a:avLst/>
          </a:prstGeom>
          <a:solidFill>
            <a:schemeClr val="tx1">
              <a:lumMod val="20000"/>
              <a:lumOff val="80000"/>
            </a:schemeClr>
          </a:solidFill>
        </p:spPr>
        <p:txBody>
          <a:bodyPr/>
          <a:lstStyle>
            <a:lvl1pPr marL="0" indent="0" algn="ctr">
              <a:buNone/>
              <a:defRPr sz="1600">
                <a:solidFill>
                  <a:schemeClr val="bg1"/>
                </a:solidFill>
              </a:defRPr>
            </a:lvl1pPr>
          </a:lstStyle>
          <a:p>
            <a:r>
              <a:rPr lang="en-US" dirty="0"/>
              <a:t>Image Placeholder</a:t>
            </a:r>
          </a:p>
          <a:p>
            <a:r>
              <a:rPr lang="en-US" dirty="0"/>
              <a:t>8.4 cm x 8.4 cm</a:t>
            </a:r>
            <a:br>
              <a:rPr lang="en-US" dirty="0"/>
            </a:br>
            <a:r>
              <a:rPr lang="en-US" dirty="0"/>
              <a:t>(3.3 x 3.3 in) </a:t>
            </a:r>
          </a:p>
          <a:p>
            <a:endParaRPr lang="en-US" dirty="0"/>
          </a:p>
        </p:txBody>
      </p:sp>
      <p:sp>
        <p:nvSpPr>
          <p:cNvPr id="11" name="Text Placeholder 10"/>
          <p:cNvSpPr>
            <a:spLocks noGrp="1"/>
          </p:cNvSpPr>
          <p:nvPr>
            <p:ph type="body" sz="quarter" idx="12" hasCustomPrompt="1"/>
          </p:nvPr>
        </p:nvSpPr>
        <p:spPr>
          <a:xfrm>
            <a:off x="4338320" y="1056168"/>
            <a:ext cx="3454400" cy="3454400"/>
          </a:xfrm>
          <a:prstGeom prst="ellipse">
            <a:avLst/>
          </a:prstGeom>
          <a:solidFill>
            <a:schemeClr val="accent5"/>
          </a:solidFill>
        </p:spPr>
        <p:txBody>
          <a:bodyPr anchor="ctr">
            <a:normAutofit/>
          </a:bodyPr>
          <a:lstStyle>
            <a:lvl1pPr marL="0" indent="0" algn="ctr">
              <a:lnSpc>
                <a:spcPct val="80000"/>
              </a:lnSpc>
              <a:buNone/>
              <a:defRPr sz="3000">
                <a:solidFill>
                  <a:schemeClr val="bg1"/>
                </a:solidFill>
              </a:defRPr>
            </a:lvl1pPr>
            <a:lvl2pPr marL="609585" indent="0">
              <a:buNone/>
              <a:defRPr>
                <a:solidFill>
                  <a:schemeClr val="bg1"/>
                </a:solidFill>
              </a:defRPr>
            </a:lvl2pPr>
            <a:lvl3pPr marL="853419" indent="0">
              <a:buNone/>
              <a:defRPr>
                <a:solidFill>
                  <a:schemeClr val="bg1"/>
                </a:solidFill>
              </a:defRPr>
            </a:lvl3pPr>
            <a:lvl4pPr marL="1341086" indent="0">
              <a:buNone/>
              <a:defRPr>
                <a:solidFill>
                  <a:schemeClr val="bg1"/>
                </a:solidFill>
              </a:defRPr>
            </a:lvl4pPr>
            <a:lvl5pPr marL="1828754" indent="0">
              <a:buNone/>
              <a:defRPr>
                <a:solidFill>
                  <a:schemeClr val="bg1"/>
                </a:solidFill>
              </a:defRPr>
            </a:lvl5pPr>
          </a:lstStyle>
          <a:p>
            <a:pPr lvl="0"/>
            <a:r>
              <a:rPr lang="en-US" dirty="0"/>
              <a:t>Short title </a:t>
            </a:r>
          </a:p>
          <a:p>
            <a:pPr lvl="0"/>
            <a:r>
              <a:rPr lang="en-US" dirty="0"/>
              <a:t>would go here</a:t>
            </a:r>
          </a:p>
        </p:txBody>
      </p:sp>
      <p:sp>
        <p:nvSpPr>
          <p:cNvPr id="10" name="Text Placeholder 12"/>
          <p:cNvSpPr>
            <a:spLocks noGrp="1"/>
          </p:cNvSpPr>
          <p:nvPr>
            <p:ph type="body" sz="quarter" idx="32" hasCustomPrompt="1"/>
          </p:nvPr>
        </p:nvSpPr>
        <p:spPr>
          <a:xfrm>
            <a:off x="8182313"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6" name="Text Placeholder 12"/>
          <p:cNvSpPr>
            <a:spLocks noGrp="1"/>
          </p:cNvSpPr>
          <p:nvPr>
            <p:ph type="body" sz="quarter" idx="36" hasCustomPrompt="1"/>
          </p:nvPr>
        </p:nvSpPr>
        <p:spPr>
          <a:xfrm>
            <a:off x="4399220"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7" name="Text Placeholder 12"/>
          <p:cNvSpPr>
            <a:spLocks noGrp="1"/>
          </p:cNvSpPr>
          <p:nvPr>
            <p:ph type="body" sz="quarter" idx="37" hasCustomPrompt="1"/>
          </p:nvPr>
        </p:nvSpPr>
        <p:spPr>
          <a:xfrm>
            <a:off x="609955" y="4800600"/>
            <a:ext cx="3393560" cy="1447800"/>
          </a:xfrm>
        </p:spPr>
        <p:txBody>
          <a:bodyPr>
            <a:normAutofit/>
          </a:bodyPr>
          <a:lstStyle>
            <a:lvl1pPr marL="0" indent="0" algn="ctr">
              <a:buFont typeface="Arial" charset="0"/>
              <a:buNone/>
              <a:defRPr sz="1600" baseline="0">
                <a:solidFill>
                  <a:schemeClr val="tx1"/>
                </a:solidFill>
              </a:defRPr>
            </a:lvl1pPr>
            <a:lvl2pPr>
              <a:defRPr sz="1600">
                <a:solidFill>
                  <a:schemeClr val="tx1"/>
                </a:solidFill>
              </a:defRPr>
            </a:lvl2pPr>
            <a:lvl3pPr marL="1219170" indent="-365751">
              <a:buFont typeface="Wingdings" charset="2"/>
              <a:buChar char="§"/>
              <a:defRPr sz="1600">
                <a:solidFill>
                  <a:schemeClr val="tx1"/>
                </a:solidFill>
              </a:defRPr>
            </a:lvl3pPr>
            <a:lvl4pPr marL="1706837" indent="-365751">
              <a:buFont typeface="Arial" charset="0"/>
              <a:buChar char="•"/>
              <a:defRPr sz="1600">
                <a:solidFill>
                  <a:schemeClr val="tx1"/>
                </a:solidFill>
              </a:defRPr>
            </a:lvl4pPr>
            <a:lvl5pPr marL="2072588" indent="-243834">
              <a:buFont typeface="Arial" charset="0"/>
              <a:buChar char="•"/>
              <a:defRPr sz="1600">
                <a:solidFill>
                  <a:schemeClr val="tx1"/>
                </a:solidFill>
              </a:defRPr>
            </a:lvl5pPr>
          </a:lstStyle>
          <a:p>
            <a:pPr lvl="0"/>
            <a:r>
              <a:rPr lang="en-US" dirty="0"/>
              <a:t>A headline and bulleted list or paragraph of content is recommended to support the images </a:t>
            </a:r>
          </a:p>
        </p:txBody>
      </p:sp>
      <p:sp>
        <p:nvSpPr>
          <p:cNvPr id="18" name="Rectangle 17"/>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585017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in Grid">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9" name="Picture Placeholder 2"/>
          <p:cNvSpPr>
            <a:spLocks noGrp="1"/>
          </p:cNvSpPr>
          <p:nvPr>
            <p:ph type="pic" sz="quarter" idx="29" hasCustomPrompt="1"/>
          </p:nvPr>
        </p:nvSpPr>
        <p:spPr>
          <a:xfrm>
            <a:off x="619760" y="1566659"/>
            <a:ext cx="2699772" cy="2078827"/>
          </a:xfrm>
          <a:solidFill>
            <a:schemeClr val="tx1">
              <a:lumMod val="20000"/>
              <a:lumOff val="80000"/>
            </a:schemeClr>
          </a:solidFill>
        </p:spPr>
        <p:txBody>
          <a:bodyPr tIns="0">
            <a:normAutofit/>
          </a:bodyPr>
          <a:lstStyle>
            <a:lvl1pPr marL="0" indent="0" algn="ctr">
              <a:buNone/>
              <a:defRPr sz="1400">
                <a:solidFill>
                  <a:schemeClr val="bg1"/>
                </a:solidFill>
              </a:defRPr>
            </a:lvl1pPr>
          </a:lstStyle>
          <a:p>
            <a:r>
              <a:rPr lang="en-US" dirty="0"/>
              <a:t>Image Placeholder</a:t>
            </a:r>
          </a:p>
          <a:p>
            <a:r>
              <a:rPr lang="en-US" dirty="0"/>
              <a:t>5.76 cm x 7.5 cm</a:t>
            </a:r>
            <a:br>
              <a:rPr lang="en-US" dirty="0"/>
            </a:br>
            <a:r>
              <a:rPr lang="en-US" dirty="0"/>
              <a:t>(2.27 in x 2.95 in)</a:t>
            </a:r>
          </a:p>
        </p:txBody>
      </p:sp>
      <p:sp>
        <p:nvSpPr>
          <p:cNvPr id="9" name="Picture Placeholder 2"/>
          <p:cNvSpPr>
            <a:spLocks noGrp="1"/>
          </p:cNvSpPr>
          <p:nvPr>
            <p:ph type="pic" sz="quarter" idx="32" hasCustomPrompt="1"/>
          </p:nvPr>
        </p:nvSpPr>
        <p:spPr>
          <a:xfrm>
            <a:off x="619760" y="3722533"/>
            <a:ext cx="2699772" cy="2078827"/>
          </a:xfrm>
          <a:solidFill>
            <a:schemeClr val="tx1">
              <a:lumMod val="20000"/>
              <a:lumOff val="80000"/>
            </a:schemeClr>
          </a:solidFill>
        </p:spPr>
        <p:txBody>
          <a:bodyPr tIns="0">
            <a:normAutofit/>
          </a:bodyPr>
          <a:lstStyle>
            <a:lvl1pPr marL="0" indent="0" algn="ctr">
              <a:buNone/>
              <a:defRPr sz="1400">
                <a:solidFill>
                  <a:schemeClr val="bg1"/>
                </a:solidFill>
              </a:defRPr>
            </a:lvl1pPr>
          </a:lstStyle>
          <a:p>
            <a:r>
              <a:rPr lang="en-US" dirty="0"/>
              <a:t>Image Placeholder</a:t>
            </a:r>
          </a:p>
          <a:p>
            <a:r>
              <a:rPr lang="en-US" dirty="0"/>
              <a:t>5.76 cm x 7.5 cm</a:t>
            </a:r>
            <a:br>
              <a:rPr lang="en-US" dirty="0"/>
            </a:br>
            <a:r>
              <a:rPr lang="en-US" dirty="0"/>
              <a:t>(2.27 in x 2.95 in)</a:t>
            </a:r>
          </a:p>
        </p:txBody>
      </p:sp>
      <p:sp>
        <p:nvSpPr>
          <p:cNvPr id="10" name="Picture Placeholder 2"/>
          <p:cNvSpPr>
            <a:spLocks noGrp="1"/>
          </p:cNvSpPr>
          <p:nvPr>
            <p:ph type="pic" sz="quarter" idx="33" hasCustomPrompt="1"/>
          </p:nvPr>
        </p:nvSpPr>
        <p:spPr>
          <a:xfrm>
            <a:off x="3398520" y="1566659"/>
            <a:ext cx="2699772" cy="2078827"/>
          </a:xfrm>
          <a:solidFill>
            <a:schemeClr val="tx1">
              <a:lumMod val="20000"/>
              <a:lumOff val="80000"/>
            </a:schemeClr>
          </a:solidFill>
        </p:spPr>
        <p:txBody>
          <a:bodyPr tIns="0">
            <a:normAutofit/>
          </a:bodyPr>
          <a:lstStyle>
            <a:lvl1pPr marL="0" indent="0" algn="ctr">
              <a:buNone/>
              <a:defRPr sz="1400">
                <a:solidFill>
                  <a:schemeClr val="bg1"/>
                </a:solidFill>
              </a:defRPr>
            </a:lvl1pPr>
          </a:lstStyle>
          <a:p>
            <a:r>
              <a:rPr lang="en-US" dirty="0"/>
              <a:t>Image Placeholder</a:t>
            </a:r>
          </a:p>
          <a:p>
            <a:r>
              <a:rPr lang="en-US" dirty="0"/>
              <a:t>5.76 cm x 7.5 cm</a:t>
            </a:r>
            <a:br>
              <a:rPr lang="en-US" dirty="0"/>
            </a:br>
            <a:r>
              <a:rPr lang="en-US" dirty="0"/>
              <a:t>(2.27 in x 2.95 in)</a:t>
            </a:r>
          </a:p>
        </p:txBody>
      </p:sp>
      <p:sp>
        <p:nvSpPr>
          <p:cNvPr id="11" name="Picture Placeholder 2"/>
          <p:cNvSpPr>
            <a:spLocks noGrp="1"/>
          </p:cNvSpPr>
          <p:nvPr>
            <p:ph type="pic" sz="quarter" idx="34" hasCustomPrompt="1"/>
          </p:nvPr>
        </p:nvSpPr>
        <p:spPr>
          <a:xfrm>
            <a:off x="3398520" y="3722533"/>
            <a:ext cx="2699772" cy="2078827"/>
          </a:xfrm>
          <a:solidFill>
            <a:schemeClr val="tx1">
              <a:lumMod val="20000"/>
              <a:lumOff val="80000"/>
            </a:schemeClr>
          </a:solidFill>
        </p:spPr>
        <p:txBody>
          <a:bodyPr tIns="0">
            <a:normAutofit/>
          </a:bodyPr>
          <a:lstStyle>
            <a:lvl1pPr marL="0" indent="0" algn="ctr">
              <a:buNone/>
              <a:defRPr sz="1400">
                <a:solidFill>
                  <a:schemeClr val="bg1"/>
                </a:solidFill>
              </a:defRPr>
            </a:lvl1pPr>
          </a:lstStyle>
          <a:p>
            <a:r>
              <a:rPr lang="en-US" dirty="0"/>
              <a:t>Image Placeholder</a:t>
            </a:r>
          </a:p>
          <a:p>
            <a:r>
              <a:rPr lang="en-US" dirty="0"/>
              <a:t>5.76 cm x 7.5 cm</a:t>
            </a:r>
            <a:br>
              <a:rPr lang="en-US" dirty="0"/>
            </a:br>
            <a:r>
              <a:rPr lang="en-US" dirty="0"/>
              <a:t>(2.27 in x 2.95 in)</a:t>
            </a:r>
          </a:p>
        </p:txBody>
      </p:sp>
      <p:sp>
        <p:nvSpPr>
          <p:cNvPr id="12" name="Picture Placeholder 2"/>
          <p:cNvSpPr>
            <a:spLocks noGrp="1"/>
          </p:cNvSpPr>
          <p:nvPr>
            <p:ph type="pic" sz="quarter" idx="35" hasCustomPrompt="1"/>
          </p:nvPr>
        </p:nvSpPr>
        <p:spPr>
          <a:xfrm>
            <a:off x="6167120" y="1566659"/>
            <a:ext cx="5435600" cy="4234701"/>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 Placeholder</a:t>
            </a:r>
          </a:p>
          <a:p>
            <a:r>
              <a:rPr lang="en-US" dirty="0"/>
              <a:t>11.76 cm x 15.09 (4.63 in x 5.94 in)</a:t>
            </a:r>
          </a:p>
        </p:txBody>
      </p:sp>
      <p:sp>
        <p:nvSpPr>
          <p:cNvPr id="13" name="Rectangle 12"/>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1800163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gled Top Row Images">
    <p:spTree>
      <p:nvGrpSpPr>
        <p:cNvPr id="1" name=""/>
        <p:cNvGrpSpPr/>
        <p:nvPr/>
      </p:nvGrpSpPr>
      <p:grpSpPr>
        <a:xfrm>
          <a:off x="0" y="0"/>
          <a:ext cx="0" cy="0"/>
          <a:chOff x="0" y="0"/>
          <a:chExt cx="0" cy="0"/>
        </a:xfrm>
      </p:grpSpPr>
      <p:sp>
        <p:nvSpPr>
          <p:cNvPr id="3" name="Rectangle 2"/>
          <p:cNvSpPr/>
          <p:nvPr userDrawn="1"/>
        </p:nvSpPr>
        <p:spPr>
          <a:xfrm>
            <a:off x="0" y="-2670"/>
            <a:ext cx="4572000" cy="38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19"/>
          <p:cNvSpPr>
            <a:spLocks noGrp="1"/>
          </p:cNvSpPr>
          <p:nvPr>
            <p:ph type="pic" sz="quarter" idx="15" hasCustomPrompt="1"/>
          </p:nvPr>
        </p:nvSpPr>
        <p:spPr>
          <a:xfrm>
            <a:off x="0" y="-890"/>
            <a:ext cx="2307218" cy="3385412"/>
          </a:xfrm>
          <a:custGeom>
            <a:avLst/>
            <a:gdLst>
              <a:gd name="connsiteX0" fmla="*/ 0 w 2307218"/>
              <a:gd name="connsiteY0" fmla="*/ 0 h 3385412"/>
              <a:gd name="connsiteX1" fmla="*/ 2307218 w 2307218"/>
              <a:gd name="connsiteY1" fmla="*/ 0 h 3385412"/>
              <a:gd name="connsiteX2" fmla="*/ 975639 w 2307218"/>
              <a:gd name="connsiteY2" fmla="*/ 3385412 h 3385412"/>
              <a:gd name="connsiteX3" fmla="*/ 0 w 2307218"/>
              <a:gd name="connsiteY3" fmla="*/ 3385412 h 3385412"/>
            </a:gdLst>
            <a:ahLst/>
            <a:cxnLst>
              <a:cxn ang="0">
                <a:pos x="connsiteX0" y="connsiteY0"/>
              </a:cxn>
              <a:cxn ang="0">
                <a:pos x="connsiteX1" y="connsiteY1"/>
              </a:cxn>
              <a:cxn ang="0">
                <a:pos x="connsiteX2" y="connsiteY2"/>
              </a:cxn>
              <a:cxn ang="0">
                <a:pos x="connsiteX3" y="connsiteY3"/>
              </a:cxn>
            </a:cxnLst>
            <a:rect l="l" t="t" r="r" b="b"/>
            <a:pathLst>
              <a:path w="2307218" h="3385412">
                <a:moveTo>
                  <a:pt x="0" y="0"/>
                </a:moveTo>
                <a:lnTo>
                  <a:pt x="2307218" y="0"/>
                </a:lnTo>
                <a:lnTo>
                  <a:pt x="975639" y="3385412"/>
                </a:lnTo>
                <a:lnTo>
                  <a:pt x="0" y="3385412"/>
                </a:lnTo>
                <a:close/>
              </a:path>
            </a:pathLst>
          </a:custGeom>
          <a:solidFill>
            <a:schemeClr val="tx1">
              <a:lumMod val="20000"/>
              <a:lumOff val="80000"/>
            </a:schemeClr>
          </a:solidFill>
        </p:spPr>
        <p:txBody>
          <a:bodyPr wrap="square">
            <a:noAutofit/>
          </a:bodyPr>
          <a:lstStyle>
            <a:lvl1pPr marL="0" marR="0" indent="0" algn="l" defTabSz="609585" rtl="0" eaLnBrk="1" fontAlgn="auto" latinLnBrk="0" hangingPunct="1">
              <a:lnSpc>
                <a:spcPct val="100000"/>
              </a:lnSpc>
              <a:spcBef>
                <a:spcPts val="800"/>
              </a:spcBef>
              <a:spcAft>
                <a:spcPts val="0"/>
              </a:spcAft>
              <a:buClr>
                <a:schemeClr val="accent1"/>
              </a:buClr>
              <a:buSzTx/>
              <a:buFont typeface="Arial" charset="0"/>
              <a:buNone/>
              <a:tabLst/>
              <a:defRPr/>
            </a:lvl1pPr>
          </a:lstStyle>
          <a:p>
            <a:r>
              <a:rPr lang="id-ID" dirty="0"/>
              <a:t> </a:t>
            </a:r>
          </a:p>
        </p:txBody>
      </p:sp>
      <p:sp>
        <p:nvSpPr>
          <p:cNvPr id="5" name="Picture Placeholder 6"/>
          <p:cNvSpPr>
            <a:spLocks noGrp="1"/>
          </p:cNvSpPr>
          <p:nvPr>
            <p:ph type="pic" sz="quarter" idx="19" hasCustomPrompt="1"/>
          </p:nvPr>
        </p:nvSpPr>
        <p:spPr>
          <a:xfrm>
            <a:off x="1019245" y="0"/>
            <a:ext cx="3673033" cy="3385412"/>
          </a:xfrm>
          <a:custGeom>
            <a:avLst/>
            <a:gdLst>
              <a:gd name="connsiteX0" fmla="*/ 2631950 w 7264257"/>
              <a:gd name="connsiteY0" fmla="*/ 0 h 6695422"/>
              <a:gd name="connsiteX1" fmla="*/ 7264257 w 7264257"/>
              <a:gd name="connsiteY1" fmla="*/ 0 h 6695422"/>
              <a:gd name="connsiteX2" fmla="*/ 4630756 w 7264257"/>
              <a:gd name="connsiteY2" fmla="*/ 6695422 h 6695422"/>
              <a:gd name="connsiteX3" fmla="*/ 0 w 7264257"/>
              <a:gd name="connsiteY3" fmla="*/ 6695422 h 6695422"/>
            </a:gdLst>
            <a:ahLst/>
            <a:cxnLst>
              <a:cxn ang="0">
                <a:pos x="connsiteX0" y="connsiteY0"/>
              </a:cxn>
              <a:cxn ang="0">
                <a:pos x="connsiteX1" y="connsiteY1"/>
              </a:cxn>
              <a:cxn ang="0">
                <a:pos x="connsiteX2" y="connsiteY2"/>
              </a:cxn>
              <a:cxn ang="0">
                <a:pos x="connsiteX3" y="connsiteY3"/>
              </a:cxn>
            </a:cxnLst>
            <a:rect l="l" t="t" r="r" b="b"/>
            <a:pathLst>
              <a:path w="7264257" h="6695422">
                <a:moveTo>
                  <a:pt x="2631950" y="0"/>
                </a:moveTo>
                <a:lnTo>
                  <a:pt x="7264257" y="0"/>
                </a:lnTo>
                <a:lnTo>
                  <a:pt x="4630756" y="6695422"/>
                </a:lnTo>
                <a:lnTo>
                  <a:pt x="0" y="6695422"/>
                </a:lnTo>
                <a:close/>
              </a:path>
            </a:pathLst>
          </a:custGeom>
          <a:solidFill>
            <a:schemeClr val="tx1">
              <a:lumMod val="20000"/>
              <a:lumOff val="80000"/>
            </a:schemeClr>
          </a:solidFill>
        </p:spPr>
        <p:txBody>
          <a:bodyPr wrap="square">
            <a:noAutofit/>
          </a:bodyPr>
          <a:lstStyle>
            <a:lvl1pPr marL="304792" marR="0" indent="-304792" algn="l" defTabSz="609585" rtl="0" eaLnBrk="1" fontAlgn="auto" latinLnBrk="0" hangingPunct="1">
              <a:lnSpc>
                <a:spcPct val="100000"/>
              </a:lnSpc>
              <a:spcBef>
                <a:spcPts val="800"/>
              </a:spcBef>
              <a:spcAft>
                <a:spcPts val="0"/>
              </a:spcAft>
              <a:buClr>
                <a:schemeClr val="accent1"/>
              </a:buClr>
              <a:buSzTx/>
              <a:buFont typeface="Arial" charset="0"/>
              <a:buChar char="•"/>
              <a:tabLst/>
              <a:defRPr/>
            </a:lvl1pPr>
          </a:lstStyle>
          <a:p>
            <a:pPr marL="304792" marR="0" lvl="0" indent="-304792" algn="l" defTabSz="609585" rtl="0" eaLnBrk="1" fontAlgn="auto" latinLnBrk="0" hangingPunct="1">
              <a:lnSpc>
                <a:spcPct val="100000"/>
              </a:lnSpc>
              <a:spcBef>
                <a:spcPts val="800"/>
              </a:spcBef>
              <a:spcAft>
                <a:spcPts val="0"/>
              </a:spcAft>
              <a:buClr>
                <a:schemeClr val="accent1"/>
              </a:buClr>
              <a:buSzTx/>
              <a:buFont typeface="Arial" charset="0"/>
              <a:buNone/>
              <a:tabLst/>
              <a:defRPr/>
            </a:pPr>
            <a:r>
              <a:rPr lang="id-ID" dirty="0"/>
              <a:t> </a:t>
            </a:r>
          </a:p>
        </p:txBody>
      </p:sp>
      <p:sp>
        <p:nvSpPr>
          <p:cNvPr id="6" name="Picture Placeholder 7"/>
          <p:cNvSpPr>
            <a:spLocks noGrp="1"/>
          </p:cNvSpPr>
          <p:nvPr>
            <p:ph type="pic" sz="quarter" idx="20" hasCustomPrompt="1"/>
          </p:nvPr>
        </p:nvSpPr>
        <p:spPr>
          <a:xfrm>
            <a:off x="3404305" y="-1780"/>
            <a:ext cx="3673033" cy="3385412"/>
          </a:xfrm>
          <a:custGeom>
            <a:avLst/>
            <a:gdLst>
              <a:gd name="connsiteX0" fmla="*/ 2631950 w 7264257"/>
              <a:gd name="connsiteY0" fmla="*/ 0 h 6695422"/>
              <a:gd name="connsiteX1" fmla="*/ 7264257 w 7264257"/>
              <a:gd name="connsiteY1" fmla="*/ 0 h 6695422"/>
              <a:gd name="connsiteX2" fmla="*/ 4630756 w 7264257"/>
              <a:gd name="connsiteY2" fmla="*/ 6695422 h 6695422"/>
              <a:gd name="connsiteX3" fmla="*/ 0 w 7264257"/>
              <a:gd name="connsiteY3" fmla="*/ 6695422 h 6695422"/>
            </a:gdLst>
            <a:ahLst/>
            <a:cxnLst>
              <a:cxn ang="0">
                <a:pos x="connsiteX0" y="connsiteY0"/>
              </a:cxn>
              <a:cxn ang="0">
                <a:pos x="connsiteX1" y="connsiteY1"/>
              </a:cxn>
              <a:cxn ang="0">
                <a:pos x="connsiteX2" y="connsiteY2"/>
              </a:cxn>
              <a:cxn ang="0">
                <a:pos x="connsiteX3" y="connsiteY3"/>
              </a:cxn>
            </a:cxnLst>
            <a:rect l="l" t="t" r="r" b="b"/>
            <a:pathLst>
              <a:path w="7264257" h="6695422">
                <a:moveTo>
                  <a:pt x="2631950" y="0"/>
                </a:moveTo>
                <a:lnTo>
                  <a:pt x="7264257" y="0"/>
                </a:lnTo>
                <a:lnTo>
                  <a:pt x="4630756" y="6695422"/>
                </a:lnTo>
                <a:lnTo>
                  <a:pt x="0" y="6695422"/>
                </a:lnTo>
                <a:close/>
              </a:path>
            </a:pathLst>
          </a:custGeom>
          <a:solidFill>
            <a:schemeClr val="tx1">
              <a:lumMod val="20000"/>
              <a:lumOff val="80000"/>
            </a:schemeClr>
          </a:solidFill>
        </p:spPr>
        <p:txBody>
          <a:bodyPr wrap="square">
            <a:no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sz="2000">
                <a:solidFill>
                  <a:schemeClr val="bg1"/>
                </a:solidFill>
              </a:defRPr>
            </a:lvl1pPr>
          </a:lstStyle>
          <a:p>
            <a:r>
              <a:rPr lang="id-ID" dirty="0"/>
              <a:t>    Image</a:t>
            </a:r>
            <a:br>
              <a:rPr lang="id-ID" dirty="0"/>
            </a:br>
            <a:r>
              <a:rPr lang="id-ID" dirty="0"/>
              <a:t>    </a:t>
            </a:r>
            <a:r>
              <a:rPr lang="id-ID" dirty="0" err="1"/>
              <a:t>Placeholders</a:t>
            </a:r>
            <a:endParaRPr lang="id-ID" dirty="0"/>
          </a:p>
          <a:p>
            <a:endParaRPr lang="id-ID" dirty="0"/>
          </a:p>
        </p:txBody>
      </p:sp>
      <p:sp>
        <p:nvSpPr>
          <p:cNvPr id="7" name="Picture Placeholder 8"/>
          <p:cNvSpPr>
            <a:spLocks noGrp="1"/>
          </p:cNvSpPr>
          <p:nvPr>
            <p:ph type="pic" sz="quarter" idx="21" hasCustomPrompt="1"/>
          </p:nvPr>
        </p:nvSpPr>
        <p:spPr>
          <a:xfrm>
            <a:off x="5789365" y="-890"/>
            <a:ext cx="3673033" cy="3385412"/>
          </a:xfrm>
          <a:custGeom>
            <a:avLst/>
            <a:gdLst>
              <a:gd name="connsiteX0" fmla="*/ 2631950 w 7264257"/>
              <a:gd name="connsiteY0" fmla="*/ 0 h 6695422"/>
              <a:gd name="connsiteX1" fmla="*/ 7264257 w 7264257"/>
              <a:gd name="connsiteY1" fmla="*/ 0 h 6695422"/>
              <a:gd name="connsiteX2" fmla="*/ 4630756 w 7264257"/>
              <a:gd name="connsiteY2" fmla="*/ 6695422 h 6695422"/>
              <a:gd name="connsiteX3" fmla="*/ 0 w 7264257"/>
              <a:gd name="connsiteY3" fmla="*/ 6695422 h 6695422"/>
            </a:gdLst>
            <a:ahLst/>
            <a:cxnLst>
              <a:cxn ang="0">
                <a:pos x="connsiteX0" y="connsiteY0"/>
              </a:cxn>
              <a:cxn ang="0">
                <a:pos x="connsiteX1" y="connsiteY1"/>
              </a:cxn>
              <a:cxn ang="0">
                <a:pos x="connsiteX2" y="connsiteY2"/>
              </a:cxn>
              <a:cxn ang="0">
                <a:pos x="connsiteX3" y="connsiteY3"/>
              </a:cxn>
            </a:cxnLst>
            <a:rect l="l" t="t" r="r" b="b"/>
            <a:pathLst>
              <a:path w="7264257" h="6695422">
                <a:moveTo>
                  <a:pt x="2631950" y="0"/>
                </a:moveTo>
                <a:lnTo>
                  <a:pt x="7264257" y="0"/>
                </a:lnTo>
                <a:lnTo>
                  <a:pt x="4630756" y="6695422"/>
                </a:lnTo>
                <a:lnTo>
                  <a:pt x="0" y="6695422"/>
                </a:lnTo>
                <a:close/>
              </a:path>
            </a:pathLst>
          </a:custGeom>
          <a:solidFill>
            <a:schemeClr val="tx1">
              <a:lumMod val="20000"/>
              <a:lumOff val="80000"/>
            </a:schemeClr>
          </a:solidFill>
        </p:spPr>
        <p:txBody>
          <a:bodyPr wrap="square">
            <a:noAutofit/>
          </a:bodyPr>
          <a:lstStyle>
            <a:lvl1pPr marL="0" indent="0">
              <a:buNone/>
              <a:defRPr/>
            </a:lvl1pPr>
          </a:lstStyle>
          <a:p>
            <a:r>
              <a:rPr lang="id-ID" dirty="0"/>
              <a:t> </a:t>
            </a:r>
          </a:p>
        </p:txBody>
      </p:sp>
      <p:sp>
        <p:nvSpPr>
          <p:cNvPr id="8" name="Picture Placeholder 9"/>
          <p:cNvSpPr>
            <a:spLocks noGrp="1"/>
          </p:cNvSpPr>
          <p:nvPr>
            <p:ph type="pic" sz="quarter" idx="22" hasCustomPrompt="1"/>
          </p:nvPr>
        </p:nvSpPr>
        <p:spPr>
          <a:xfrm>
            <a:off x="8174425" y="-2670"/>
            <a:ext cx="3673033" cy="3385412"/>
          </a:xfrm>
          <a:custGeom>
            <a:avLst/>
            <a:gdLst>
              <a:gd name="connsiteX0" fmla="*/ 2631950 w 7264257"/>
              <a:gd name="connsiteY0" fmla="*/ 0 h 6695422"/>
              <a:gd name="connsiteX1" fmla="*/ 7264257 w 7264257"/>
              <a:gd name="connsiteY1" fmla="*/ 0 h 6695422"/>
              <a:gd name="connsiteX2" fmla="*/ 4630756 w 7264257"/>
              <a:gd name="connsiteY2" fmla="*/ 6695422 h 6695422"/>
              <a:gd name="connsiteX3" fmla="*/ 0 w 7264257"/>
              <a:gd name="connsiteY3" fmla="*/ 6695422 h 6695422"/>
            </a:gdLst>
            <a:ahLst/>
            <a:cxnLst>
              <a:cxn ang="0">
                <a:pos x="connsiteX0" y="connsiteY0"/>
              </a:cxn>
              <a:cxn ang="0">
                <a:pos x="connsiteX1" y="connsiteY1"/>
              </a:cxn>
              <a:cxn ang="0">
                <a:pos x="connsiteX2" y="connsiteY2"/>
              </a:cxn>
              <a:cxn ang="0">
                <a:pos x="connsiteX3" y="connsiteY3"/>
              </a:cxn>
            </a:cxnLst>
            <a:rect l="l" t="t" r="r" b="b"/>
            <a:pathLst>
              <a:path w="7264257" h="6695422">
                <a:moveTo>
                  <a:pt x="2631950" y="0"/>
                </a:moveTo>
                <a:lnTo>
                  <a:pt x="7264257" y="0"/>
                </a:lnTo>
                <a:lnTo>
                  <a:pt x="4630756" y="6695422"/>
                </a:lnTo>
                <a:lnTo>
                  <a:pt x="0" y="6695422"/>
                </a:lnTo>
                <a:close/>
              </a:path>
            </a:pathLst>
          </a:custGeom>
          <a:solidFill>
            <a:schemeClr val="tx1">
              <a:lumMod val="20000"/>
              <a:lumOff val="80000"/>
            </a:schemeClr>
          </a:solidFill>
        </p:spPr>
        <p:txBody>
          <a:bodyPr wrap="square">
            <a:noAutofit/>
          </a:bodyPr>
          <a:lstStyle>
            <a:lvl1pPr marL="0" indent="0">
              <a:buNone/>
              <a:defRPr/>
            </a:lvl1pPr>
          </a:lstStyle>
          <a:p>
            <a:r>
              <a:rPr lang="id-ID" dirty="0"/>
              <a:t> </a:t>
            </a:r>
          </a:p>
        </p:txBody>
      </p:sp>
      <p:sp>
        <p:nvSpPr>
          <p:cNvPr id="9" name="Picture Placeholder 20"/>
          <p:cNvSpPr>
            <a:spLocks noGrp="1"/>
          </p:cNvSpPr>
          <p:nvPr>
            <p:ph type="pic" sz="quarter" idx="23" hasCustomPrompt="1"/>
          </p:nvPr>
        </p:nvSpPr>
        <p:spPr>
          <a:xfrm>
            <a:off x="10559485" y="-1780"/>
            <a:ext cx="1632515" cy="3385412"/>
          </a:xfrm>
          <a:custGeom>
            <a:avLst/>
            <a:gdLst>
              <a:gd name="connsiteX0" fmla="*/ 1330795 w 1632515"/>
              <a:gd name="connsiteY0" fmla="*/ 0 h 3385412"/>
              <a:gd name="connsiteX1" fmla="*/ 1632515 w 1632515"/>
              <a:gd name="connsiteY1" fmla="*/ 0 h 3385412"/>
              <a:gd name="connsiteX2" fmla="*/ 1632515 w 1632515"/>
              <a:gd name="connsiteY2" fmla="*/ 3385412 h 3385412"/>
              <a:gd name="connsiteX3" fmla="*/ 0 w 1632515"/>
              <a:gd name="connsiteY3" fmla="*/ 3385412 h 3385412"/>
            </a:gdLst>
            <a:ahLst/>
            <a:cxnLst>
              <a:cxn ang="0">
                <a:pos x="connsiteX0" y="connsiteY0"/>
              </a:cxn>
              <a:cxn ang="0">
                <a:pos x="connsiteX1" y="connsiteY1"/>
              </a:cxn>
              <a:cxn ang="0">
                <a:pos x="connsiteX2" y="connsiteY2"/>
              </a:cxn>
              <a:cxn ang="0">
                <a:pos x="connsiteX3" y="connsiteY3"/>
              </a:cxn>
            </a:cxnLst>
            <a:rect l="l" t="t" r="r" b="b"/>
            <a:pathLst>
              <a:path w="1632515" h="3385412">
                <a:moveTo>
                  <a:pt x="1330795" y="0"/>
                </a:moveTo>
                <a:lnTo>
                  <a:pt x="1632515" y="0"/>
                </a:lnTo>
                <a:lnTo>
                  <a:pt x="1632515" y="3385412"/>
                </a:lnTo>
                <a:lnTo>
                  <a:pt x="0" y="3385412"/>
                </a:lnTo>
                <a:close/>
              </a:path>
            </a:pathLst>
          </a:custGeom>
          <a:solidFill>
            <a:schemeClr val="tx1">
              <a:lumMod val="20000"/>
              <a:lumOff val="80000"/>
            </a:schemeClr>
          </a:solidFill>
        </p:spPr>
        <p:txBody>
          <a:bodyPr wrap="square">
            <a:noAutofit/>
          </a:bodyPr>
          <a:lstStyle>
            <a:lvl1pPr marL="0" indent="0">
              <a:buNone/>
              <a:defRPr/>
            </a:lvl1pPr>
          </a:lstStyle>
          <a:p>
            <a:r>
              <a:rPr lang="id-ID" dirty="0"/>
              <a:t> </a:t>
            </a:r>
          </a:p>
        </p:txBody>
      </p:sp>
      <p:sp>
        <p:nvSpPr>
          <p:cNvPr id="10" name="Text Placeholder 3"/>
          <p:cNvSpPr>
            <a:spLocks noGrp="1"/>
          </p:cNvSpPr>
          <p:nvPr>
            <p:ph type="body" sz="quarter" idx="31" hasCustomPrompt="1"/>
          </p:nvPr>
        </p:nvSpPr>
        <p:spPr>
          <a:xfrm>
            <a:off x="609600" y="4076440"/>
            <a:ext cx="10972447" cy="2019560"/>
          </a:xfrm>
        </p:spPr>
        <p:txBody>
          <a:bodyPr>
            <a:noAutofit/>
          </a:bodyPr>
          <a:lstStyle>
            <a:lvl1pPr marL="0" indent="0" algn="ctr">
              <a:buNone/>
              <a:defRPr sz="1600" baseline="0">
                <a:solidFill>
                  <a:schemeClr val="tx2">
                    <a:lumMod val="75000"/>
                  </a:schemeClr>
                </a:solidFill>
              </a:defRPr>
            </a:lvl1pPr>
            <a:lvl2pPr marL="609585" indent="0">
              <a:buNone/>
              <a:defRPr sz="1400"/>
            </a:lvl2pPr>
            <a:lvl3pPr marL="853419" indent="0">
              <a:buNone/>
              <a:defRPr sz="1400"/>
            </a:lvl3pPr>
            <a:lvl4pPr marL="1341086" indent="0">
              <a:buNone/>
              <a:defRPr sz="1400"/>
            </a:lvl4pPr>
            <a:lvl5pPr marL="1828754" indent="0">
              <a:buNone/>
              <a:defRPr sz="1400"/>
            </a:lvl5pPr>
          </a:lstStyle>
          <a:p>
            <a:pPr lvl="0"/>
            <a:r>
              <a:rPr lang="en-US" dirty="0"/>
              <a:t>Statement(s) to support images. Consider using icons with or without shapes to further enhance the content.</a:t>
            </a:r>
          </a:p>
        </p:txBody>
      </p:sp>
    </p:spTree>
    <p:extLst>
      <p:ext uri="{BB962C8B-B14F-4D97-AF65-F5344CB8AC3E}">
        <p14:creationId xmlns:p14="http://schemas.microsoft.com/office/powerpoint/2010/main" val="3716964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gled Image Column">
    <p:spTree>
      <p:nvGrpSpPr>
        <p:cNvPr id="1" name=""/>
        <p:cNvGrpSpPr/>
        <p:nvPr/>
      </p:nvGrpSpPr>
      <p:grpSpPr>
        <a:xfrm>
          <a:off x="0" y="0"/>
          <a:ext cx="0" cy="0"/>
          <a:chOff x="0" y="0"/>
          <a:chExt cx="0" cy="0"/>
        </a:xfrm>
      </p:grpSpPr>
      <p:sp>
        <p:nvSpPr>
          <p:cNvPr id="3" name="Picture Placeholder 11"/>
          <p:cNvSpPr>
            <a:spLocks noGrp="1" noChangeAspect="1"/>
          </p:cNvSpPr>
          <p:nvPr>
            <p:ph type="pic" sz="quarter" idx="13" hasCustomPrompt="1"/>
          </p:nvPr>
        </p:nvSpPr>
        <p:spPr>
          <a:xfrm>
            <a:off x="0" y="0"/>
            <a:ext cx="7440647" cy="6858000"/>
          </a:xfrm>
          <a:custGeom>
            <a:avLst/>
            <a:gdLst>
              <a:gd name="connsiteX0" fmla="*/ 2631950 w 7264257"/>
              <a:gd name="connsiteY0" fmla="*/ 0 h 6695422"/>
              <a:gd name="connsiteX1" fmla="*/ 7264257 w 7264257"/>
              <a:gd name="connsiteY1" fmla="*/ 0 h 6695422"/>
              <a:gd name="connsiteX2" fmla="*/ 4630756 w 7264257"/>
              <a:gd name="connsiteY2" fmla="*/ 6695422 h 6695422"/>
              <a:gd name="connsiteX3" fmla="*/ 0 w 7264257"/>
              <a:gd name="connsiteY3" fmla="*/ 6695422 h 6695422"/>
            </a:gdLst>
            <a:ahLst/>
            <a:cxnLst>
              <a:cxn ang="0">
                <a:pos x="connsiteX0" y="connsiteY0"/>
              </a:cxn>
              <a:cxn ang="0">
                <a:pos x="connsiteX1" y="connsiteY1"/>
              </a:cxn>
              <a:cxn ang="0">
                <a:pos x="connsiteX2" y="connsiteY2"/>
              </a:cxn>
              <a:cxn ang="0">
                <a:pos x="connsiteX3" y="connsiteY3"/>
              </a:cxn>
            </a:cxnLst>
            <a:rect l="l" t="t" r="r" b="b"/>
            <a:pathLst>
              <a:path w="7264257" h="6695422">
                <a:moveTo>
                  <a:pt x="2631950" y="0"/>
                </a:moveTo>
                <a:lnTo>
                  <a:pt x="7264257" y="0"/>
                </a:lnTo>
                <a:lnTo>
                  <a:pt x="4630756" y="6695422"/>
                </a:lnTo>
                <a:lnTo>
                  <a:pt x="0" y="6695422"/>
                </a:lnTo>
                <a:close/>
              </a:path>
            </a:pathLst>
          </a:custGeom>
          <a:solidFill>
            <a:schemeClr val="tx1">
              <a:lumMod val="20000"/>
              <a:lumOff val="80000"/>
            </a:schemeClr>
          </a:solidFill>
        </p:spPr>
        <p:txBody>
          <a:bodyPr wrap="square">
            <a:noAutofit/>
          </a:bodyPr>
          <a:lstStyle>
            <a:lvl1pPr marL="0" indent="0" algn="ctr">
              <a:buNone/>
              <a:defRPr sz="2000" baseline="0">
                <a:solidFill>
                  <a:schemeClr val="bg1"/>
                </a:solidFill>
              </a:defRPr>
            </a:lvl1pPr>
          </a:lstStyle>
          <a:p>
            <a:r>
              <a:rPr lang="id-ID" dirty="0"/>
              <a:t>Image Placeholder</a:t>
            </a:r>
          </a:p>
          <a:p>
            <a:r>
              <a:rPr lang="id-ID" dirty="0"/>
              <a:t>19.05 cm x 20.7 cm</a:t>
            </a:r>
            <a:br>
              <a:rPr lang="id-ID" dirty="0"/>
            </a:br>
            <a:r>
              <a:rPr lang="id-ID" dirty="0"/>
              <a:t>(7.5 in  x 8.15 in)</a:t>
            </a:r>
          </a:p>
        </p:txBody>
      </p:sp>
      <p:sp>
        <p:nvSpPr>
          <p:cNvPr id="4" name="Content Placeholder 9"/>
          <p:cNvSpPr>
            <a:spLocks noGrp="1"/>
          </p:cNvSpPr>
          <p:nvPr>
            <p:ph sz="quarter" idx="30"/>
          </p:nvPr>
        </p:nvSpPr>
        <p:spPr>
          <a:xfrm>
            <a:off x="7440647" y="1219200"/>
            <a:ext cx="413998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4379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gled Right Image">
    <p:spTree>
      <p:nvGrpSpPr>
        <p:cNvPr id="1" name=""/>
        <p:cNvGrpSpPr/>
        <p:nvPr/>
      </p:nvGrpSpPr>
      <p:grpSpPr>
        <a:xfrm>
          <a:off x="0" y="0"/>
          <a:ext cx="0" cy="0"/>
          <a:chOff x="0" y="0"/>
          <a:chExt cx="0" cy="0"/>
        </a:xfrm>
      </p:grpSpPr>
      <p:sp>
        <p:nvSpPr>
          <p:cNvPr id="3" name="Picture Placeholder 11"/>
          <p:cNvSpPr>
            <a:spLocks noGrp="1"/>
          </p:cNvSpPr>
          <p:nvPr>
            <p:ph type="pic" sz="quarter" idx="10" hasCustomPrompt="1"/>
          </p:nvPr>
        </p:nvSpPr>
        <p:spPr>
          <a:xfrm>
            <a:off x="4704028" y="0"/>
            <a:ext cx="7498080" cy="6858000"/>
          </a:xfrm>
          <a:custGeom>
            <a:avLst/>
            <a:gdLst>
              <a:gd name="connsiteX0" fmla="*/ 2694215 w 7487972"/>
              <a:gd name="connsiteY0" fmla="*/ 0 h 6858000"/>
              <a:gd name="connsiteX1" fmla="*/ 7487972 w 7487972"/>
              <a:gd name="connsiteY1" fmla="*/ 0 h 6858000"/>
              <a:gd name="connsiteX2" fmla="*/ 7487972 w 7487972"/>
              <a:gd name="connsiteY2" fmla="*/ 5715000 h 6858000"/>
              <a:gd name="connsiteX3" fmla="*/ 7103084 w 7487972"/>
              <a:gd name="connsiteY3" fmla="*/ 6858000 h 6858000"/>
              <a:gd name="connsiteX4" fmla="*/ 0 w 74879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7972" h="6858000">
                <a:moveTo>
                  <a:pt x="2694215" y="0"/>
                </a:moveTo>
                <a:lnTo>
                  <a:pt x="7487972" y="0"/>
                </a:lnTo>
                <a:lnTo>
                  <a:pt x="7487972" y="5715000"/>
                </a:lnTo>
                <a:lnTo>
                  <a:pt x="7103084" y="6858000"/>
                </a:lnTo>
                <a:lnTo>
                  <a:pt x="0" y="6858000"/>
                </a:lnTo>
                <a:close/>
              </a:path>
            </a:pathLst>
          </a:custGeom>
          <a:solidFill>
            <a:schemeClr val="tx1">
              <a:lumMod val="20000"/>
              <a:lumOff val="80000"/>
            </a:schemeClr>
          </a:solidFill>
        </p:spPr>
        <p:txBody>
          <a:bodyPr wrap="square" lIns="0" tIns="182880" rIns="182880">
            <a:noAutofit/>
          </a:bodyPr>
          <a:lstStyle>
            <a:lvl1pPr marL="0" marR="0" indent="0" algn="r" defTabSz="609585" rtl="0" eaLnBrk="1" fontAlgn="auto" latinLnBrk="0" hangingPunct="1">
              <a:lnSpc>
                <a:spcPct val="100000"/>
              </a:lnSpc>
              <a:spcBef>
                <a:spcPts val="800"/>
              </a:spcBef>
              <a:spcAft>
                <a:spcPts val="0"/>
              </a:spcAft>
              <a:buClr>
                <a:schemeClr val="accent1"/>
              </a:buClr>
              <a:buSzTx/>
              <a:buFont typeface="Arial" charset="0"/>
              <a:buNone/>
              <a:tabLst/>
              <a:defRPr sz="2000">
                <a:solidFill>
                  <a:schemeClr val="bg1"/>
                </a:solidFill>
              </a:defRPr>
            </a:lvl1pPr>
          </a:lstStyle>
          <a:p>
            <a:r>
              <a:rPr lang="sk-SK" dirty="0"/>
              <a:t>Image Placeholder</a:t>
            </a:r>
          </a:p>
          <a:p>
            <a:r>
              <a:rPr lang="id-ID" dirty="0"/>
              <a:t>19.05 cm x 20.8 cm</a:t>
            </a:r>
            <a:br>
              <a:rPr lang="id-ID" dirty="0"/>
            </a:br>
            <a:r>
              <a:rPr lang="id-ID" dirty="0"/>
              <a:t> </a:t>
            </a:r>
            <a:r>
              <a:rPr lang="sk-SK" dirty="0"/>
              <a:t>(7.5 in x 8.20 in) </a:t>
            </a:r>
          </a:p>
          <a:p>
            <a:endParaRPr lang="en-US" dirty="0"/>
          </a:p>
        </p:txBody>
      </p:sp>
      <p:sp>
        <p:nvSpPr>
          <p:cNvPr id="4" name="Title Placeholder 1"/>
          <p:cNvSpPr>
            <a:spLocks noGrp="1"/>
          </p:cNvSpPr>
          <p:nvPr>
            <p:ph type="title"/>
          </p:nvPr>
        </p:nvSpPr>
        <p:spPr>
          <a:xfrm>
            <a:off x="609955" y="381000"/>
            <a:ext cx="5409718"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5" name="Text Placeholder 2"/>
          <p:cNvSpPr>
            <a:spLocks noGrp="1"/>
          </p:cNvSpPr>
          <p:nvPr>
            <p:ph type="body" idx="28" hasCustomPrompt="1"/>
          </p:nvPr>
        </p:nvSpPr>
        <p:spPr>
          <a:xfrm>
            <a:off x="609600" y="76200"/>
            <a:ext cx="5410067"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6" name="Content Placeholder 9"/>
          <p:cNvSpPr>
            <a:spLocks noGrp="1"/>
          </p:cNvSpPr>
          <p:nvPr>
            <p:ph sz="quarter" idx="30"/>
          </p:nvPr>
        </p:nvSpPr>
        <p:spPr>
          <a:xfrm>
            <a:off x="607827" y="1219200"/>
            <a:ext cx="5411839"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702445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ngled Right Corner Imag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55" y="381000"/>
            <a:ext cx="5409718"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5" name="Text Placeholder 2"/>
          <p:cNvSpPr>
            <a:spLocks noGrp="1"/>
          </p:cNvSpPr>
          <p:nvPr>
            <p:ph type="body" idx="28" hasCustomPrompt="1"/>
          </p:nvPr>
        </p:nvSpPr>
        <p:spPr>
          <a:xfrm>
            <a:off x="609600" y="76200"/>
            <a:ext cx="5410067"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6" name="Content Placeholder 9"/>
          <p:cNvSpPr>
            <a:spLocks noGrp="1"/>
          </p:cNvSpPr>
          <p:nvPr>
            <p:ph sz="quarter" idx="30"/>
          </p:nvPr>
        </p:nvSpPr>
        <p:spPr>
          <a:xfrm>
            <a:off x="607827" y="1219200"/>
            <a:ext cx="7393173"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8" name="Picture Placeholder 21"/>
          <p:cNvSpPr>
            <a:spLocks noGrp="1"/>
          </p:cNvSpPr>
          <p:nvPr>
            <p:ph type="pic" sz="quarter" idx="14" hasCustomPrompt="1"/>
          </p:nvPr>
        </p:nvSpPr>
        <p:spPr>
          <a:xfrm>
            <a:off x="5791200" y="0"/>
            <a:ext cx="6400800" cy="5486400"/>
          </a:xfrm>
          <a:custGeom>
            <a:avLst/>
            <a:gdLst>
              <a:gd name="connsiteX0" fmla="*/ 0 w 3457249"/>
              <a:gd name="connsiteY0" fmla="*/ 0 h 2995258"/>
              <a:gd name="connsiteX1" fmla="*/ 3457249 w 3457249"/>
              <a:gd name="connsiteY1" fmla="*/ 0 h 2995258"/>
              <a:gd name="connsiteX2" fmla="*/ 3457249 w 3457249"/>
              <a:gd name="connsiteY2" fmla="*/ 2995258 h 2995258"/>
            </a:gdLst>
            <a:ahLst/>
            <a:cxnLst>
              <a:cxn ang="0">
                <a:pos x="connsiteX0" y="connsiteY0"/>
              </a:cxn>
              <a:cxn ang="0">
                <a:pos x="connsiteX1" y="connsiteY1"/>
              </a:cxn>
              <a:cxn ang="0">
                <a:pos x="connsiteX2" y="connsiteY2"/>
              </a:cxn>
            </a:cxnLst>
            <a:rect l="l" t="t" r="r" b="b"/>
            <a:pathLst>
              <a:path w="3457249" h="2995258">
                <a:moveTo>
                  <a:pt x="0" y="0"/>
                </a:moveTo>
                <a:lnTo>
                  <a:pt x="3457249" y="0"/>
                </a:lnTo>
                <a:lnTo>
                  <a:pt x="3457249" y="2995258"/>
                </a:lnTo>
                <a:close/>
              </a:path>
            </a:pathLst>
          </a:custGeom>
          <a:solidFill>
            <a:schemeClr val="tx1">
              <a:lumMod val="20000"/>
              <a:lumOff val="80000"/>
            </a:schemeClr>
          </a:solidFill>
        </p:spPr>
        <p:txBody>
          <a:bodyPr wrap="square" lIns="182880" tIns="91440" rIns="182880">
            <a:noAutofit/>
          </a:bodyPr>
          <a:lstStyle>
            <a:lvl1pPr marL="0" indent="0" algn="r">
              <a:buNone/>
              <a:defRPr sz="2000">
                <a:solidFill>
                  <a:schemeClr val="bg1"/>
                </a:solidFill>
              </a:defRPr>
            </a:lvl1pPr>
          </a:lstStyle>
          <a:p>
            <a:r>
              <a:rPr lang="sk-SK" dirty="0"/>
              <a:t>Image Placeholder</a:t>
            </a:r>
          </a:p>
          <a:p>
            <a:r>
              <a:rPr lang="sk-SK" dirty="0"/>
              <a:t>15.24 cm x 17.78 cm</a:t>
            </a:r>
            <a:br>
              <a:rPr lang="sk-SK" dirty="0"/>
            </a:br>
            <a:r>
              <a:rPr lang="sk-SK" dirty="0"/>
              <a:t>(6 in x 7 in) </a:t>
            </a:r>
          </a:p>
          <a:p>
            <a:endParaRPr lang="id-ID" dirty="0"/>
          </a:p>
        </p:txBody>
      </p:sp>
    </p:spTree>
    <p:extLst>
      <p:ext uri="{BB962C8B-B14F-4D97-AF65-F5344CB8AC3E}">
        <p14:creationId xmlns:p14="http://schemas.microsoft.com/office/powerpoint/2010/main" val="152556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715000 h 6858000"/>
              <a:gd name="connsiteX3" fmla="*/ 11807112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5715000"/>
                </a:lnTo>
                <a:lnTo>
                  <a:pt x="11807112" y="6858000"/>
                </a:lnTo>
                <a:lnTo>
                  <a:pt x="0" y="6858000"/>
                </a:lnTo>
                <a:close/>
              </a:path>
            </a:pathLst>
          </a:custGeom>
          <a:solidFill>
            <a:schemeClr val="tx1">
              <a:lumMod val="20000"/>
              <a:lumOff val="80000"/>
            </a:schemeClr>
          </a:solidFill>
        </p:spPr>
        <p:txBody>
          <a:bodyPr wrap="square">
            <a:noAutofit/>
          </a:bodyPr>
          <a:lstStyle>
            <a:lvl1pPr marL="0" marR="0" indent="0" algn="ctr" defTabSz="609585" rtl="0" eaLnBrk="1" fontAlgn="auto" latinLnBrk="0" hangingPunct="1">
              <a:lnSpc>
                <a:spcPct val="100000"/>
              </a:lnSpc>
              <a:spcBef>
                <a:spcPts val="800"/>
              </a:spcBef>
              <a:spcAft>
                <a:spcPts val="0"/>
              </a:spcAft>
              <a:buClr>
                <a:schemeClr val="accent1"/>
              </a:buClr>
              <a:buSzTx/>
              <a:buFont typeface="Arial" charset="0"/>
              <a:buNone/>
              <a:tabLst/>
              <a:defRPr baseline="0">
                <a:solidFill>
                  <a:schemeClr val="bg1"/>
                </a:solidFill>
              </a:defRPr>
            </a:lvl1pPr>
          </a:lstStyle>
          <a:p>
            <a:br>
              <a:rPr lang="en-US" dirty="0"/>
            </a:br>
            <a:r>
              <a:rPr lang="en-US" dirty="0"/>
              <a:t>Full Screen Image</a:t>
            </a:r>
          </a:p>
          <a:p>
            <a:r>
              <a:rPr lang="id-ID" dirty="0"/>
              <a:t>19.05 cm x 33.85 cm</a:t>
            </a:r>
            <a:br>
              <a:rPr lang="id-ID" dirty="0"/>
            </a:br>
            <a:r>
              <a:rPr lang="id-ID" dirty="0"/>
              <a:t>(7.5 in  x 13.33 in)</a:t>
            </a:r>
          </a:p>
          <a:p>
            <a:endParaRPr lang="en-US" dirty="0"/>
          </a:p>
        </p:txBody>
      </p:sp>
    </p:spTree>
    <p:extLst>
      <p:ext uri="{BB962C8B-B14F-4D97-AF65-F5344CB8AC3E}">
        <p14:creationId xmlns:p14="http://schemas.microsoft.com/office/powerpoint/2010/main" val="232466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Column 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2285645" cy="57912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22860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6" name="Content Placeholder 3"/>
          <p:cNvSpPr>
            <a:spLocks noGrp="1"/>
          </p:cNvSpPr>
          <p:nvPr>
            <p:ph sz="quarter" idx="29"/>
          </p:nvPr>
        </p:nvSpPr>
        <p:spPr>
          <a:xfrm>
            <a:off x="3200400" y="375748"/>
            <a:ext cx="8382000" cy="5644052"/>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8655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Image Blocks">
    <p:spTree>
      <p:nvGrpSpPr>
        <p:cNvPr id="1" name=""/>
        <p:cNvGrpSpPr/>
        <p:nvPr/>
      </p:nvGrpSpPr>
      <p:grpSpPr>
        <a:xfrm>
          <a:off x="0" y="0"/>
          <a:ext cx="0" cy="0"/>
          <a:chOff x="0" y="0"/>
          <a:chExt cx="0" cy="0"/>
        </a:xfrm>
      </p:grpSpPr>
      <p:sp>
        <p:nvSpPr>
          <p:cNvPr id="35" name="Rectangle 34"/>
          <p:cNvSpPr/>
          <p:nvPr userDrawn="1"/>
        </p:nvSpPr>
        <p:spPr>
          <a:xfrm>
            <a:off x="8097618" y="2279207"/>
            <a:ext cx="2160574" cy="22927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6005596" y="4569253"/>
            <a:ext cx="2202896" cy="22927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061068" y="2279207"/>
            <a:ext cx="2111132" cy="22927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1960886" y="-10839"/>
            <a:ext cx="2190056" cy="229279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1134" y="4569253"/>
            <a:ext cx="2083550" cy="22894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noChangeAspect="1"/>
          </p:cNvSpPr>
          <p:nvPr>
            <p:ph type="pic" sz="quarter" idx="35" hasCustomPrompt="1"/>
          </p:nvPr>
        </p:nvSpPr>
        <p:spPr>
          <a:xfrm>
            <a:off x="10131883" y="-10839"/>
            <a:ext cx="2052270"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7" name="Picture Placeholder 2"/>
          <p:cNvSpPr>
            <a:spLocks noGrp="1" noChangeAspect="1"/>
          </p:cNvSpPr>
          <p:nvPr>
            <p:ph type="pic" sz="quarter" idx="41" hasCustomPrompt="1"/>
          </p:nvPr>
        </p:nvSpPr>
        <p:spPr>
          <a:xfrm>
            <a:off x="10183751" y="2279207"/>
            <a:ext cx="2000401"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8" name="Picture Placeholder 27"/>
          <p:cNvSpPr>
            <a:spLocks noGrp="1" noChangeAspect="1"/>
          </p:cNvSpPr>
          <p:nvPr>
            <p:ph type="pic" sz="quarter" idx="47" hasCustomPrompt="1"/>
          </p:nvPr>
        </p:nvSpPr>
        <p:spPr>
          <a:xfrm>
            <a:off x="10131883" y="4569253"/>
            <a:ext cx="2052270" cy="2289447"/>
          </a:xfrm>
          <a:custGeom>
            <a:avLst/>
            <a:gdLst>
              <a:gd name="connsiteX0" fmla="*/ 0 w 2052270"/>
              <a:gd name="connsiteY0" fmla="*/ 0 h 2289447"/>
              <a:gd name="connsiteX1" fmla="*/ 2052270 w 2052270"/>
              <a:gd name="connsiteY1" fmla="*/ 0 h 2289447"/>
              <a:gd name="connsiteX2" fmla="*/ 2052270 w 2052270"/>
              <a:gd name="connsiteY2" fmla="*/ 1169050 h 2289447"/>
              <a:gd name="connsiteX3" fmla="*/ 1675229 w 2052270"/>
              <a:gd name="connsiteY3" fmla="*/ 2288747 h 2289447"/>
              <a:gd name="connsiteX4" fmla="*/ 2052270 w 2052270"/>
              <a:gd name="connsiteY4" fmla="*/ 2288747 h 2289447"/>
              <a:gd name="connsiteX5" fmla="*/ 2052270 w 2052270"/>
              <a:gd name="connsiteY5" fmla="*/ 2289447 h 2289447"/>
              <a:gd name="connsiteX6" fmla="*/ 0 w 2052270"/>
              <a:gd name="connsiteY6" fmla="*/ 2289447 h 22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270" h="2289447">
                <a:moveTo>
                  <a:pt x="0" y="0"/>
                </a:moveTo>
                <a:lnTo>
                  <a:pt x="2052270" y="0"/>
                </a:lnTo>
                <a:lnTo>
                  <a:pt x="2052270" y="1169050"/>
                </a:lnTo>
                <a:lnTo>
                  <a:pt x="1675229" y="2288747"/>
                </a:lnTo>
                <a:lnTo>
                  <a:pt x="2052270" y="2288747"/>
                </a:lnTo>
                <a:lnTo>
                  <a:pt x="2052270" y="2289447"/>
                </a:lnTo>
                <a:lnTo>
                  <a:pt x="0" y="2289447"/>
                </a:lnTo>
                <a:close/>
              </a:path>
            </a:pathLst>
          </a:custGeom>
          <a:solidFill>
            <a:schemeClr val="tx1">
              <a:lumMod val="20000"/>
              <a:lumOff val="80000"/>
            </a:schemeClr>
          </a:solidFill>
        </p:spPr>
        <p:txBody>
          <a:bodyPr wrap="square" tIns="274320">
            <a:noAutofit/>
          </a:bodyPr>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2" name="Picture Placeholder 2"/>
          <p:cNvSpPr>
            <a:spLocks noGrp="1" noChangeAspect="1"/>
          </p:cNvSpPr>
          <p:nvPr>
            <p:ph type="pic" sz="quarter" idx="34" hasCustomPrompt="1"/>
          </p:nvPr>
        </p:nvSpPr>
        <p:spPr>
          <a:xfrm>
            <a:off x="8110654" y="-10839"/>
            <a:ext cx="2086302"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2" name="Picture Placeholder 2"/>
          <p:cNvSpPr>
            <a:spLocks noGrp="1" noChangeAspect="1"/>
          </p:cNvSpPr>
          <p:nvPr>
            <p:ph type="pic" sz="quarter" idx="46" hasCustomPrompt="1"/>
          </p:nvPr>
        </p:nvSpPr>
        <p:spPr>
          <a:xfrm>
            <a:off x="8134542" y="4569253"/>
            <a:ext cx="2062413"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1" name="Picture Placeholder 2"/>
          <p:cNvSpPr>
            <a:spLocks noGrp="1" noChangeAspect="1"/>
          </p:cNvSpPr>
          <p:nvPr>
            <p:ph type="pic" sz="quarter" idx="33" hasCustomPrompt="1"/>
          </p:nvPr>
        </p:nvSpPr>
        <p:spPr>
          <a:xfrm>
            <a:off x="6076902" y="-10839"/>
            <a:ext cx="2072585"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5" name="Picture Placeholder 2"/>
          <p:cNvSpPr>
            <a:spLocks noGrp="1" noChangeAspect="1"/>
          </p:cNvSpPr>
          <p:nvPr>
            <p:ph type="pic" sz="quarter" idx="39" hasCustomPrompt="1"/>
          </p:nvPr>
        </p:nvSpPr>
        <p:spPr>
          <a:xfrm>
            <a:off x="6099330" y="2279207"/>
            <a:ext cx="205015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10" name="Picture Placeholder 2"/>
          <p:cNvSpPr>
            <a:spLocks noGrp="1" noChangeAspect="1"/>
          </p:cNvSpPr>
          <p:nvPr>
            <p:ph type="pic" sz="quarter" idx="32" hasCustomPrompt="1"/>
          </p:nvPr>
        </p:nvSpPr>
        <p:spPr>
          <a:xfrm>
            <a:off x="4080931" y="-10839"/>
            <a:ext cx="2016827"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0" name="Picture Placeholder 2"/>
          <p:cNvSpPr>
            <a:spLocks noGrp="1" noChangeAspect="1"/>
          </p:cNvSpPr>
          <p:nvPr>
            <p:ph type="pic" sz="quarter" idx="44" hasCustomPrompt="1"/>
          </p:nvPr>
        </p:nvSpPr>
        <p:spPr>
          <a:xfrm>
            <a:off x="4064812" y="4569253"/>
            <a:ext cx="2028662"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3" name="Picture Placeholder 2"/>
          <p:cNvSpPr>
            <a:spLocks noGrp="1" noChangeAspect="1"/>
          </p:cNvSpPr>
          <p:nvPr>
            <p:ph type="pic" sz="quarter" idx="37" hasCustomPrompt="1"/>
          </p:nvPr>
        </p:nvSpPr>
        <p:spPr>
          <a:xfrm>
            <a:off x="2032406" y="2279207"/>
            <a:ext cx="2052270"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9" name="Picture Placeholder 2"/>
          <p:cNvSpPr>
            <a:spLocks noGrp="1" noChangeAspect="1"/>
          </p:cNvSpPr>
          <p:nvPr>
            <p:ph type="pic" sz="quarter" idx="43" hasCustomPrompt="1"/>
          </p:nvPr>
        </p:nvSpPr>
        <p:spPr>
          <a:xfrm>
            <a:off x="2032406" y="4569253"/>
            <a:ext cx="2052270"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39" name="Text Placeholder 37"/>
          <p:cNvSpPr>
            <a:spLocks noGrp="1"/>
          </p:cNvSpPr>
          <p:nvPr>
            <p:ph type="body" sz="quarter" idx="49" hasCustomPrompt="1"/>
          </p:nvPr>
        </p:nvSpPr>
        <p:spPr>
          <a:xfrm>
            <a:off x="4395626"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0" name="Text Placeholder 37"/>
          <p:cNvSpPr>
            <a:spLocks noGrp="1"/>
          </p:cNvSpPr>
          <p:nvPr>
            <p:ph type="body" sz="quarter" idx="50" hasCustomPrompt="1"/>
          </p:nvPr>
        </p:nvSpPr>
        <p:spPr>
          <a:xfrm>
            <a:off x="6434819"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41" name="Text Placeholder 37"/>
          <p:cNvSpPr>
            <a:spLocks noGrp="1"/>
          </p:cNvSpPr>
          <p:nvPr>
            <p:ph type="body" sz="quarter" idx="51" hasCustomPrompt="1"/>
          </p:nvPr>
        </p:nvSpPr>
        <p:spPr>
          <a:xfrm>
            <a:off x="8484027" y="2700030"/>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19" name="Picture Placeholder 2"/>
          <p:cNvSpPr>
            <a:spLocks noGrp="1" noChangeAspect="1"/>
          </p:cNvSpPr>
          <p:nvPr>
            <p:ph type="pic" sz="quarter" idx="29" hasCustomPrompt="1"/>
          </p:nvPr>
        </p:nvSpPr>
        <p:spPr>
          <a:xfrm>
            <a:off x="0" y="-10839"/>
            <a:ext cx="2052270"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22" name="Picture Placeholder 2"/>
          <p:cNvSpPr>
            <a:spLocks noGrp="1" noChangeAspect="1"/>
          </p:cNvSpPr>
          <p:nvPr>
            <p:ph type="pic" sz="quarter" idx="36" hasCustomPrompt="1"/>
          </p:nvPr>
        </p:nvSpPr>
        <p:spPr>
          <a:xfrm>
            <a:off x="0" y="2279207"/>
            <a:ext cx="2052270" cy="2289447"/>
          </a:xfrm>
          <a:solidFill>
            <a:schemeClr val="tx1">
              <a:lumMod val="20000"/>
              <a:lumOff val="80000"/>
            </a:schemeClr>
          </a:solidFill>
        </p:spPr>
        <p:txBody>
          <a:bodyPr tIns="274320"/>
          <a:lstStyle>
            <a:lvl1pPr marL="0" indent="0" algn="ctr">
              <a:buNone/>
              <a:defRPr sz="2000">
                <a:solidFill>
                  <a:schemeClr val="bg1"/>
                </a:solidFill>
              </a:defRPr>
            </a:lvl1pPr>
          </a:lstStyle>
          <a:p>
            <a:r>
              <a:rPr lang="en-US" dirty="0"/>
              <a:t>Image</a:t>
            </a:r>
            <a:br>
              <a:rPr lang="en-US" dirty="0"/>
            </a:br>
            <a:r>
              <a:rPr lang="en-US" dirty="0"/>
              <a:t>Placeholder</a:t>
            </a:r>
          </a:p>
        </p:txBody>
      </p:sp>
      <p:sp>
        <p:nvSpPr>
          <p:cNvPr id="42" name="Text Placeholder 37"/>
          <p:cNvSpPr>
            <a:spLocks noGrp="1"/>
          </p:cNvSpPr>
          <p:nvPr>
            <p:ph type="body" sz="quarter" idx="52" hasCustomPrompt="1"/>
          </p:nvPr>
        </p:nvSpPr>
        <p:spPr>
          <a:xfrm>
            <a:off x="333424" y="4990076"/>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
        <p:nvSpPr>
          <p:cNvPr id="38" name="Text Placeholder 37"/>
          <p:cNvSpPr>
            <a:spLocks noGrp="1"/>
          </p:cNvSpPr>
          <p:nvPr>
            <p:ph type="body" sz="quarter" idx="48" hasCustomPrompt="1"/>
          </p:nvPr>
        </p:nvSpPr>
        <p:spPr>
          <a:xfrm>
            <a:off x="2364525" y="409984"/>
            <a:ext cx="1363292" cy="1447800"/>
          </a:xfrm>
        </p:spPr>
        <p:txBody>
          <a:bodyPr anchor="ctr">
            <a:normAutofit/>
          </a:bodyPr>
          <a:lstStyle>
            <a:lvl1pPr marL="0" indent="0" algn="ctr">
              <a:buNone/>
              <a:defRPr sz="2000">
                <a:solidFill>
                  <a:schemeClr val="bg1"/>
                </a:solidFill>
              </a:defRPr>
            </a:lvl1pPr>
          </a:lstStyle>
          <a:p>
            <a:pPr lvl="0"/>
            <a:r>
              <a:rPr lang="en-US" dirty="0"/>
              <a:t>Text Here. Maybe Add Icon.</a:t>
            </a:r>
          </a:p>
        </p:txBody>
      </p:sp>
    </p:spTree>
    <p:extLst>
      <p:ext uri="{BB962C8B-B14F-4D97-AF65-F5344CB8AC3E}">
        <p14:creationId xmlns:p14="http://schemas.microsoft.com/office/powerpoint/2010/main" val="3684061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Content Blocks">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E9E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11248"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5" name="Text Placeholder 3"/>
          <p:cNvSpPr>
            <a:spLocks noGrp="1"/>
          </p:cNvSpPr>
          <p:nvPr>
            <p:ph type="body" sz="quarter" idx="21" hasCustomPrompt="1"/>
          </p:nvPr>
        </p:nvSpPr>
        <p:spPr>
          <a:xfrm>
            <a:off x="2823484"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8" name="Text Placeholder 3"/>
          <p:cNvSpPr>
            <a:spLocks noGrp="1"/>
          </p:cNvSpPr>
          <p:nvPr>
            <p:ph type="body" sz="quarter" idx="22" hasCustomPrompt="1"/>
          </p:nvPr>
        </p:nvSpPr>
        <p:spPr>
          <a:xfrm>
            <a:off x="5035720"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39" name="Text Placeholder 3"/>
          <p:cNvSpPr>
            <a:spLocks noGrp="1"/>
          </p:cNvSpPr>
          <p:nvPr>
            <p:ph type="body" sz="quarter" idx="23" hasCustomPrompt="1"/>
          </p:nvPr>
        </p:nvSpPr>
        <p:spPr>
          <a:xfrm>
            <a:off x="7247956"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40" name="Text Placeholder 3"/>
          <p:cNvSpPr>
            <a:spLocks noGrp="1"/>
          </p:cNvSpPr>
          <p:nvPr>
            <p:ph type="body" sz="quarter" idx="24" hasCustomPrompt="1"/>
          </p:nvPr>
        </p:nvSpPr>
        <p:spPr>
          <a:xfrm>
            <a:off x="9460191" y="685800"/>
            <a:ext cx="2133600" cy="5486400"/>
          </a:xfrm>
          <a:solidFill>
            <a:schemeClr val="bg1">
              <a:alpha val="95000"/>
            </a:schemeClr>
          </a:solidFill>
          <a:ln>
            <a:noFill/>
          </a:ln>
        </p:spPr>
        <p:txBody>
          <a:bodyPr lIns="182880" tIns="2377440" rIns="182880"/>
          <a:lstStyle>
            <a:lvl1pPr marL="0" marR="0" indent="0" algn="ctr" defTabSz="609585" rtl="0" eaLnBrk="1" fontAlgn="auto" latinLnBrk="0" hangingPunct="1">
              <a:lnSpc>
                <a:spcPct val="90000"/>
              </a:lnSpc>
              <a:spcBef>
                <a:spcPts val="800"/>
              </a:spcBef>
              <a:spcAft>
                <a:spcPts val="0"/>
              </a:spcAft>
              <a:buClr>
                <a:schemeClr val="accent1"/>
              </a:buClr>
              <a:buSzTx/>
              <a:buFont typeface="Arial" charset="0"/>
              <a:buNone/>
              <a:tabLst/>
              <a:defRPr sz="1600" b="0" baseline="0">
                <a:solidFill>
                  <a:schemeClr val="tx1"/>
                </a:solidFill>
              </a:defRPr>
            </a:lvl1pPr>
            <a:lvl2pPr marL="0" indent="0" algn="ctr">
              <a:buNone/>
              <a:defRPr sz="1600">
                <a:solidFill>
                  <a:schemeClr val="tx1"/>
                </a:solidFill>
              </a:defRPr>
            </a:lvl2pPr>
            <a:lvl3pPr marL="853419" indent="0" algn="ctr">
              <a:buNone/>
              <a:defRPr/>
            </a:lvl3pPr>
            <a:lvl4pPr marL="1341086" indent="0" algn="ctr">
              <a:buNone/>
              <a:defRPr/>
            </a:lvl4pPr>
            <a:lvl5pPr marL="1828754" indent="0" algn="ctr">
              <a:buNone/>
              <a:defRPr/>
            </a:lvl5pPr>
          </a:lstStyle>
          <a:p>
            <a:pPr marL="0" marR="0" lvl="0" indent="0" algn="ctr" defTabSz="609585" rtl="0" eaLnBrk="1" fontAlgn="auto" latinLnBrk="0" hangingPunct="1">
              <a:lnSpc>
                <a:spcPct val="90000"/>
              </a:lnSpc>
              <a:spcBef>
                <a:spcPts val="800"/>
              </a:spcBef>
              <a:spcAft>
                <a:spcPts val="0"/>
              </a:spcAft>
              <a:buClr>
                <a:schemeClr val="accent1"/>
              </a:buClr>
              <a:buSzTx/>
              <a:buFont typeface="Arial" charset="0"/>
              <a:buNone/>
              <a:tabLst/>
              <a:defRPr/>
            </a:pPr>
            <a:r>
              <a:rPr lang="en-US" dirty="0"/>
              <a:t>A headline and bulleted list or paragraph of content is recommended to support the images </a:t>
            </a:r>
          </a:p>
          <a:p>
            <a:pPr lvl="0"/>
            <a:endParaRPr lang="en-US" dirty="0"/>
          </a:p>
        </p:txBody>
      </p:sp>
      <p:sp>
        <p:nvSpPr>
          <p:cNvPr id="26" name="Right Triangle 25"/>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TextBox 26"/>
          <p:cNvSpPr txBox="1"/>
          <p:nvPr userDrawn="1"/>
        </p:nvSpPr>
        <p:spPr>
          <a:xfrm>
            <a:off x="11784933" y="6553397"/>
            <a:ext cx="524616" cy="138551"/>
          </a:xfrm>
          <a:prstGeom prst="rect">
            <a:avLst/>
          </a:prstGeom>
          <a:noFill/>
        </p:spPr>
        <p:txBody>
          <a:bodyPr wrap="square" lIns="0" tIns="0" rIns="0" bIns="0" rtlCol="0">
            <a:noAutofit/>
          </a:bodyPr>
          <a:lstStyle/>
          <a:p>
            <a:pPr algn="ctr"/>
            <a:fld id="{469B07E3-E679-0345-856B-F6FDDA39DEEC}" type="slidenum">
              <a:rPr lang="en-US" sz="1200" spc="0" baseline="0" smtClean="0">
                <a:solidFill>
                  <a:schemeClr val="bg1"/>
                </a:solidFill>
                <a:latin typeface="+mj-lt"/>
              </a:rPr>
              <a:t>‹#›</a:t>
            </a:fld>
            <a:endParaRPr lang="en-US" sz="1200" spc="0" baseline="0" dirty="0">
              <a:solidFill>
                <a:schemeClr val="bg1"/>
              </a:solidFill>
              <a:latin typeface="+mj-lt"/>
            </a:endParaRPr>
          </a:p>
        </p:txBody>
      </p:sp>
      <p:sp>
        <p:nvSpPr>
          <p:cNvPr id="28" name="Text Placeholder 27"/>
          <p:cNvSpPr>
            <a:spLocks noGrp="1"/>
          </p:cNvSpPr>
          <p:nvPr>
            <p:ph type="body" sz="quarter" idx="11" hasCustomPrompt="1"/>
          </p:nvPr>
        </p:nvSpPr>
        <p:spPr>
          <a:xfrm>
            <a:off x="1267389" y="1779181"/>
            <a:ext cx="821318"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 </a:t>
            </a:r>
          </a:p>
        </p:txBody>
      </p:sp>
      <p:sp>
        <p:nvSpPr>
          <p:cNvPr id="30" name="Text Placeholder 27"/>
          <p:cNvSpPr>
            <a:spLocks noGrp="1"/>
          </p:cNvSpPr>
          <p:nvPr>
            <p:ph type="body" sz="quarter" idx="13" hasCustomPrompt="1"/>
          </p:nvPr>
        </p:nvSpPr>
        <p:spPr>
          <a:xfrm>
            <a:off x="3475541" y="1779181"/>
            <a:ext cx="821318"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 </a:t>
            </a:r>
            <a:endParaRPr lang="en-US" dirty="0"/>
          </a:p>
        </p:txBody>
      </p:sp>
      <p:sp>
        <p:nvSpPr>
          <p:cNvPr id="32" name="Text Placeholder 27"/>
          <p:cNvSpPr>
            <a:spLocks noGrp="1"/>
          </p:cNvSpPr>
          <p:nvPr>
            <p:ph type="body" sz="quarter" idx="15" hasCustomPrompt="1"/>
          </p:nvPr>
        </p:nvSpPr>
        <p:spPr>
          <a:xfrm>
            <a:off x="5685341" y="1779181"/>
            <a:ext cx="821318"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dirty="0"/>
              <a:t> </a:t>
            </a:r>
          </a:p>
        </p:txBody>
      </p:sp>
      <p:sp>
        <p:nvSpPr>
          <p:cNvPr id="34" name="Text Placeholder 27"/>
          <p:cNvSpPr>
            <a:spLocks noGrp="1"/>
          </p:cNvSpPr>
          <p:nvPr>
            <p:ph type="body" sz="quarter" idx="17" hasCustomPrompt="1"/>
          </p:nvPr>
        </p:nvSpPr>
        <p:spPr>
          <a:xfrm>
            <a:off x="7895141" y="1779181"/>
            <a:ext cx="821318"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 </a:t>
            </a:r>
            <a:endParaRPr lang="en-US" dirty="0"/>
          </a:p>
        </p:txBody>
      </p:sp>
      <p:sp>
        <p:nvSpPr>
          <p:cNvPr id="36" name="Text Placeholder 27"/>
          <p:cNvSpPr>
            <a:spLocks noGrp="1"/>
          </p:cNvSpPr>
          <p:nvPr>
            <p:ph type="body" sz="quarter" idx="19" hasCustomPrompt="1"/>
          </p:nvPr>
        </p:nvSpPr>
        <p:spPr>
          <a:xfrm>
            <a:off x="10104941" y="1779181"/>
            <a:ext cx="821318" cy="821318"/>
          </a:xfrm>
          <a:prstGeom prst="ellipse">
            <a:avLst/>
          </a:prstGeom>
          <a:solidFill>
            <a:schemeClr val="accent5"/>
          </a:solidFill>
        </p:spPr>
        <p:txBody>
          <a:bodyPr anchor="ctr">
            <a:normAutofit/>
          </a:bodyPr>
          <a:lstStyle>
            <a:lvl1pPr marL="0" indent="0" algn="ctr">
              <a:buNone/>
              <a:defRPr sz="1000" baseline="0">
                <a:solidFill>
                  <a:schemeClr val="bg1"/>
                </a:solidFill>
              </a:defRPr>
            </a:lvl1pPr>
            <a:lvl2pPr marL="609585" indent="0">
              <a:buNone/>
              <a:defRPr/>
            </a:lvl2pPr>
            <a:lvl3pPr marL="853419" indent="0">
              <a:buNone/>
              <a:defRPr/>
            </a:lvl3pPr>
            <a:lvl4pPr marL="1341086" indent="0">
              <a:buNone/>
              <a:defRPr/>
            </a:lvl4pPr>
            <a:lvl5pPr marL="1828754" indent="0">
              <a:buNone/>
              <a:defRPr/>
            </a:lvl5pPr>
          </a:lstStyle>
          <a:p>
            <a:pPr lvl="0"/>
            <a:r>
              <a:rPr lang="en-US" sz="1000" dirty="0"/>
              <a:t> </a:t>
            </a:r>
            <a:endParaRPr lang="en-US" dirty="0"/>
          </a:p>
        </p:txBody>
      </p:sp>
      <p:sp>
        <p:nvSpPr>
          <p:cNvPr id="10" name="Text Placeholder 9"/>
          <p:cNvSpPr>
            <a:spLocks noGrp="1"/>
          </p:cNvSpPr>
          <p:nvPr>
            <p:ph type="body" sz="quarter" idx="20" hasCustomPrompt="1"/>
          </p:nvPr>
        </p:nvSpPr>
        <p:spPr>
          <a:xfrm>
            <a:off x="2057400" y="228600"/>
            <a:ext cx="8534400" cy="762000"/>
          </a:xfrm>
          <a:solidFill>
            <a:schemeClr val="accent1"/>
          </a:solidFill>
        </p:spPr>
        <p:txBody>
          <a:bodyPr tIns="0" anchor="ctr">
            <a:normAutofit/>
          </a:bodyPr>
          <a:lstStyle>
            <a:lvl1pPr marL="0" marR="0" indent="0" algn="ctr" defTabSz="609585" rtl="0" eaLnBrk="1" fontAlgn="auto" latinLnBrk="0" hangingPunct="1">
              <a:lnSpc>
                <a:spcPct val="100000"/>
              </a:lnSpc>
              <a:spcBef>
                <a:spcPts val="0"/>
              </a:spcBef>
              <a:spcAft>
                <a:spcPts val="0"/>
              </a:spcAft>
              <a:buClr>
                <a:schemeClr val="accent1"/>
              </a:buClr>
              <a:buSzTx/>
              <a:buFont typeface="Arial" charset="0"/>
              <a:buNone/>
              <a:tabLst/>
              <a:defRPr sz="1800" b="0">
                <a:solidFill>
                  <a:schemeClr val="bg1"/>
                </a:solidFill>
              </a:defRPr>
            </a:lvl1pPr>
          </a:lstStyle>
          <a:p>
            <a:pPr lvl="0"/>
            <a:r>
              <a:rPr lang="en-US" dirty="0"/>
              <a:t>TIP: Place an approved icon in a contrasting color on the circle. White is recommended.</a:t>
            </a:r>
            <a:br>
              <a:rPr lang="en-US" dirty="0"/>
            </a:br>
            <a:r>
              <a:rPr lang="en-US" dirty="0"/>
              <a:t>Delete this orange box when completed.</a:t>
            </a:r>
          </a:p>
        </p:txBody>
      </p:sp>
    </p:spTree>
    <p:extLst>
      <p:ext uri="{BB962C8B-B14F-4D97-AF65-F5344CB8AC3E}">
        <p14:creationId xmlns:p14="http://schemas.microsoft.com/office/powerpoint/2010/main" val="648780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Sample">
    <p:spTree>
      <p:nvGrpSpPr>
        <p:cNvPr id="1" name=""/>
        <p:cNvGrpSpPr/>
        <p:nvPr/>
      </p:nvGrpSpPr>
      <p:grpSpPr>
        <a:xfrm>
          <a:off x="0" y="0"/>
          <a:ext cx="0" cy="0"/>
          <a:chOff x="0" y="0"/>
          <a:chExt cx="0" cy="0"/>
        </a:xfrm>
      </p:grpSpPr>
      <p:sp>
        <p:nvSpPr>
          <p:cNvPr id="7" name="Rectangle 6"/>
          <p:cNvSpPr/>
          <p:nvPr userDrawn="1"/>
        </p:nvSpPr>
        <p:spPr>
          <a:xfrm>
            <a:off x="5493275" y="447"/>
            <a:ext cx="6705600" cy="4571553"/>
          </a:xfrm>
          <a:prstGeom prst="rect">
            <a:avLst/>
          </a:prstGeom>
          <a:gradFill>
            <a:gsLst>
              <a:gs pos="0">
                <a:schemeClr val="bg1">
                  <a:alpha val="80000"/>
                </a:schemeClr>
              </a:gs>
              <a:gs pos="100000">
                <a:schemeClr val="accent5">
                  <a:lumMod val="10000"/>
                  <a:lumOff val="9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79661" y="1120655"/>
            <a:ext cx="2995673" cy="4902009"/>
          </a:xfrm>
          <a:prstGeom prst="rect">
            <a:avLst/>
          </a:prstGeom>
        </p:spPr>
      </p:pic>
      <p:sp>
        <p:nvSpPr>
          <p:cNvPr id="4" name="Picture Placeholder 3"/>
          <p:cNvSpPr>
            <a:spLocks noGrp="1"/>
          </p:cNvSpPr>
          <p:nvPr>
            <p:ph type="pic" sz="quarter" idx="10" hasCustomPrompt="1"/>
          </p:nvPr>
        </p:nvSpPr>
        <p:spPr>
          <a:xfrm>
            <a:off x="9061498" y="1711922"/>
            <a:ext cx="2028180" cy="3616349"/>
          </a:xfrm>
          <a:solidFill>
            <a:schemeClr val="tx1">
              <a:lumMod val="20000"/>
              <a:lumOff val="80000"/>
            </a:schemeClr>
          </a:solidFill>
        </p:spPr>
        <p:txBody>
          <a:bodyPr>
            <a:normAutofit/>
          </a:bodyPr>
          <a:lstStyle>
            <a:lvl1pPr marL="0" indent="0" algn="ctr">
              <a:buNone/>
              <a:defRPr sz="1600">
                <a:solidFill>
                  <a:schemeClr val="bg1"/>
                </a:solidFill>
              </a:defRPr>
            </a:lvl1pPr>
          </a:lstStyle>
          <a:p>
            <a:br>
              <a:rPr lang="en-US" dirty="0"/>
            </a:br>
            <a:r>
              <a:rPr lang="en-US" dirty="0"/>
              <a:t>Add Image</a:t>
            </a:r>
          </a:p>
        </p:txBody>
      </p:sp>
      <p:sp>
        <p:nvSpPr>
          <p:cNvPr id="8"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0" name="Rectangle 9"/>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14" name="Content Placeholder 9"/>
          <p:cNvSpPr>
            <a:spLocks noGrp="1"/>
          </p:cNvSpPr>
          <p:nvPr>
            <p:ph sz="quarter" idx="30"/>
          </p:nvPr>
        </p:nvSpPr>
        <p:spPr>
          <a:xfrm>
            <a:off x="607827" y="1219200"/>
            <a:ext cx="730316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34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sa Blue Background">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457200" y="6430034"/>
            <a:ext cx="11277600" cy="4279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10"/>
          <p:cNvSpPr>
            <a:spLocks noGrp="1"/>
          </p:cNvSpPr>
          <p:nvPr>
            <p:ph sz="quarter" idx="10"/>
          </p:nvPr>
        </p:nvSpPr>
        <p:spPr>
          <a:xfrm>
            <a:off x="1117600" y="990600"/>
            <a:ext cx="10058400" cy="5029200"/>
          </a:xfrm>
          <a:prstGeom prst="rect">
            <a:avLst/>
          </a:prstGeom>
        </p:spPr>
        <p:txBody>
          <a:bodyPr anchor="ctr" anchorCtr="0">
            <a:noAutofit/>
          </a:bodyPr>
          <a:lstStyle>
            <a:lvl1pPr>
              <a:lnSpc>
                <a:spcPct val="90000"/>
              </a:lnSpc>
              <a:buClr>
                <a:schemeClr val="bg1"/>
              </a:buClr>
              <a:defRPr sz="3200">
                <a:solidFill>
                  <a:srgbClr val="FFFFFF"/>
                </a:solidFill>
              </a:defRPr>
            </a:lvl1pPr>
            <a:lvl2pPr>
              <a:lnSpc>
                <a:spcPct val="90000"/>
              </a:lnSpc>
              <a:buClr>
                <a:schemeClr val="bg1"/>
              </a:buClr>
              <a:defRPr sz="3200">
                <a:solidFill>
                  <a:srgbClr val="FFFFFF"/>
                </a:solidFill>
              </a:defRPr>
            </a:lvl2pPr>
            <a:lvl3pPr>
              <a:lnSpc>
                <a:spcPct val="90000"/>
              </a:lnSpc>
              <a:buClr>
                <a:schemeClr val="bg1"/>
              </a:buClr>
              <a:defRPr sz="3200">
                <a:solidFill>
                  <a:srgbClr val="FFFFFF"/>
                </a:solidFill>
              </a:defRPr>
            </a:lvl3pPr>
            <a:lvl4pPr>
              <a:lnSpc>
                <a:spcPct val="90000"/>
              </a:lnSpc>
              <a:buClr>
                <a:schemeClr val="bg1"/>
              </a:buClr>
              <a:defRPr sz="2667">
                <a:solidFill>
                  <a:srgbClr val="FFFFFF"/>
                </a:solidFill>
              </a:defRPr>
            </a:lvl4pPr>
            <a:lvl5pPr>
              <a:lnSpc>
                <a:spcPct val="90000"/>
              </a:lnSpc>
              <a:buClr>
                <a:schemeClr val="bg1"/>
              </a:buClr>
              <a:defRPr sz="2667">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248" y="6554060"/>
            <a:ext cx="595952" cy="142523"/>
          </a:xfrm>
          <a:prstGeom prst="rect">
            <a:avLst/>
          </a:prstGeom>
        </p:spPr>
      </p:pic>
      <p:sp>
        <p:nvSpPr>
          <p:cNvPr id="18" name="Rectangle 17"/>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bg1">
                  <a:alpha val="60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bg1">
                    <a:alpha val="60000"/>
                  </a:schemeClr>
                </a:solidFill>
                <a:latin typeface="Calibri"/>
                <a:ea typeface="+mn-ea"/>
                <a:cs typeface="Calibri"/>
              </a:rPr>
              <a:t>© 2017 Virtusa Corporation. </a:t>
            </a:r>
            <a:r>
              <a:rPr lang="en-US" sz="900" b="0" i="0" dirty="0">
                <a:solidFill>
                  <a:schemeClr val="bg1">
                    <a:alpha val="60000"/>
                  </a:schemeClr>
                </a:solidFill>
                <a:latin typeface="Calibri"/>
                <a:cs typeface="Calibri"/>
              </a:rPr>
              <a:t>All rights reserved. </a:t>
            </a:r>
            <a:endParaRPr lang="en-US" sz="700" b="0" i="0" dirty="0">
              <a:solidFill>
                <a:schemeClr val="bg1">
                  <a:alpha val="60000"/>
                </a:schemeClr>
              </a:solidFill>
              <a:latin typeface="Calibri"/>
              <a:cs typeface="Calibri"/>
            </a:endParaRPr>
          </a:p>
        </p:txBody>
      </p:sp>
      <p:sp>
        <p:nvSpPr>
          <p:cNvPr id="19" name="Rectangle 18"/>
          <p:cNvSpPr/>
          <p:nvPr userDrawn="1"/>
        </p:nvSpPr>
        <p:spPr>
          <a:xfrm>
            <a:off x="457200" y="-3423"/>
            <a:ext cx="11277600" cy="4279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7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sa Orange Background">
    <p:bg>
      <p:bgPr>
        <a:solidFill>
          <a:schemeClr val="accent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a:prstGeom prst="rect">
            <a:avLst/>
          </a:prstGeom>
        </p:spPr>
        <p:txBody>
          <a:bodyPr anchor="ctr" anchorCtr="0">
            <a:noAutofit/>
          </a:bodyPr>
          <a:lstStyle>
            <a:lvl1pPr>
              <a:lnSpc>
                <a:spcPct val="90000"/>
              </a:lnSpc>
              <a:buClrTx/>
              <a:defRPr sz="3200">
                <a:solidFill>
                  <a:srgbClr val="FFFFFF"/>
                </a:solidFill>
              </a:defRPr>
            </a:lvl1pPr>
            <a:lvl2pPr>
              <a:lnSpc>
                <a:spcPct val="90000"/>
              </a:lnSpc>
              <a:buClrTx/>
              <a:defRPr sz="3200">
                <a:solidFill>
                  <a:srgbClr val="FFFFFF"/>
                </a:solidFill>
              </a:defRPr>
            </a:lvl2pPr>
            <a:lvl3pPr>
              <a:lnSpc>
                <a:spcPct val="90000"/>
              </a:lnSpc>
              <a:buClrTx/>
              <a:defRPr sz="3200">
                <a:solidFill>
                  <a:srgbClr val="FFFFFF"/>
                </a:solidFill>
              </a:defRPr>
            </a:lvl3pPr>
            <a:lvl4pPr>
              <a:lnSpc>
                <a:spcPct val="90000"/>
              </a:lnSpc>
              <a:buClrTx/>
              <a:defRPr sz="2667">
                <a:solidFill>
                  <a:srgbClr val="FFFFFF"/>
                </a:solidFill>
              </a:defRPr>
            </a:lvl4pPr>
            <a:lvl5pPr>
              <a:lnSpc>
                <a:spcPct val="90000"/>
              </a:lnSpc>
              <a:buClrTx/>
              <a:defRPr sz="2667">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457200" y="6430034"/>
            <a:ext cx="11277600" cy="4279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248" y="6554060"/>
            <a:ext cx="595952" cy="142523"/>
          </a:xfrm>
          <a:prstGeom prst="rect">
            <a:avLst/>
          </a:prstGeom>
        </p:spPr>
      </p:pic>
      <p:sp>
        <p:nvSpPr>
          <p:cNvPr id="15" name="Rectangle 14"/>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bg1">
                  <a:alpha val="60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bg1">
                    <a:alpha val="60000"/>
                  </a:schemeClr>
                </a:solidFill>
                <a:latin typeface="Calibri"/>
                <a:ea typeface="+mn-ea"/>
                <a:cs typeface="Calibri"/>
              </a:rPr>
              <a:t>© 2017 Virtusa Corporation. </a:t>
            </a:r>
            <a:r>
              <a:rPr lang="en-US" sz="900" b="0" i="0" dirty="0">
                <a:solidFill>
                  <a:schemeClr val="bg1">
                    <a:alpha val="60000"/>
                  </a:schemeClr>
                </a:solidFill>
                <a:latin typeface="Calibri"/>
                <a:cs typeface="Calibri"/>
              </a:rPr>
              <a:t>All rights reserved. </a:t>
            </a:r>
            <a:endParaRPr lang="en-US" sz="700" b="0" i="0" dirty="0">
              <a:solidFill>
                <a:schemeClr val="bg1">
                  <a:alpha val="60000"/>
                </a:schemeClr>
              </a:solidFill>
              <a:latin typeface="Calibri"/>
              <a:cs typeface="Calibri"/>
            </a:endParaRPr>
          </a:p>
        </p:txBody>
      </p:sp>
      <p:sp>
        <p:nvSpPr>
          <p:cNvPr id="16" name="Rectangle 15"/>
          <p:cNvSpPr/>
          <p:nvPr userDrawn="1"/>
        </p:nvSpPr>
        <p:spPr>
          <a:xfrm>
            <a:off x="457200" y="-3423"/>
            <a:ext cx="11277600" cy="4279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rtusa Lt. Blue Background">
    <p:bg>
      <p:bgPr>
        <a:solidFill>
          <a:schemeClr val="accent4"/>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a:prstGeom prst="rect">
            <a:avLst/>
          </a:prstGeom>
        </p:spPr>
        <p:txBody>
          <a:bodyPr anchor="ctr" anchorCtr="0">
            <a:noAutofit/>
          </a:bodyPr>
          <a:lstStyle>
            <a:lvl1pPr>
              <a:lnSpc>
                <a:spcPct val="90000"/>
              </a:lnSpc>
              <a:buClrTx/>
              <a:defRPr sz="3200">
                <a:solidFill>
                  <a:schemeClr val="bg1"/>
                </a:solidFill>
              </a:defRPr>
            </a:lvl1pPr>
            <a:lvl2pPr>
              <a:lnSpc>
                <a:spcPct val="90000"/>
              </a:lnSpc>
              <a:buClrTx/>
              <a:defRPr sz="3200">
                <a:solidFill>
                  <a:schemeClr val="bg1"/>
                </a:solidFill>
              </a:defRPr>
            </a:lvl2pPr>
            <a:lvl3pPr>
              <a:lnSpc>
                <a:spcPct val="90000"/>
              </a:lnSpc>
              <a:buClrTx/>
              <a:defRPr sz="3200">
                <a:solidFill>
                  <a:schemeClr val="bg1"/>
                </a:solidFill>
              </a:defRPr>
            </a:lvl3pPr>
            <a:lvl4pPr>
              <a:lnSpc>
                <a:spcPct val="90000"/>
              </a:lnSpc>
              <a:buClrTx/>
              <a:defRPr sz="2667">
                <a:solidFill>
                  <a:schemeClr val="bg1"/>
                </a:solidFill>
              </a:defRPr>
            </a:lvl4pPr>
            <a:lvl5pPr>
              <a:lnSpc>
                <a:spcPct val="90000"/>
              </a:lnSpc>
              <a:buClrTx/>
              <a:defRPr sz="266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p:cNvSpPr/>
          <p:nvPr userDrawn="1"/>
        </p:nvSpPr>
        <p:spPr>
          <a:xfrm>
            <a:off x="457200" y="6430034"/>
            <a:ext cx="11277600" cy="4279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248" y="6554060"/>
            <a:ext cx="595952" cy="142523"/>
          </a:xfrm>
          <a:prstGeom prst="rect">
            <a:avLst/>
          </a:prstGeom>
        </p:spPr>
      </p:pic>
      <p:sp>
        <p:nvSpPr>
          <p:cNvPr id="17" name="Rectangle 16"/>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bg1">
                  <a:alpha val="60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bg1">
                    <a:alpha val="60000"/>
                  </a:schemeClr>
                </a:solidFill>
                <a:latin typeface="Calibri"/>
                <a:ea typeface="+mn-ea"/>
                <a:cs typeface="Calibri"/>
              </a:rPr>
              <a:t>© 2017 Virtusa Corporation. </a:t>
            </a:r>
            <a:r>
              <a:rPr lang="en-US" sz="900" b="0" i="0" dirty="0">
                <a:solidFill>
                  <a:schemeClr val="bg1">
                    <a:alpha val="60000"/>
                  </a:schemeClr>
                </a:solidFill>
                <a:latin typeface="Calibri"/>
                <a:cs typeface="Calibri"/>
              </a:rPr>
              <a:t>All rights reserved. </a:t>
            </a:r>
            <a:endParaRPr lang="en-US" sz="700" b="0" i="0" dirty="0">
              <a:solidFill>
                <a:schemeClr val="bg1">
                  <a:alpha val="60000"/>
                </a:schemeClr>
              </a:solidFill>
              <a:latin typeface="Calibri"/>
              <a:cs typeface="Calibri"/>
            </a:endParaRPr>
          </a:p>
        </p:txBody>
      </p:sp>
      <p:sp>
        <p:nvSpPr>
          <p:cNvPr id="18" name="Rectangle 17"/>
          <p:cNvSpPr/>
          <p:nvPr userDrawn="1"/>
        </p:nvSpPr>
        <p:spPr>
          <a:xfrm>
            <a:off x="457200" y="-3423"/>
            <a:ext cx="11277600" cy="4279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30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rtusa Navy Background">
    <p:bg>
      <p:bgPr>
        <a:solidFill>
          <a:schemeClr val="accent6"/>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a:prstGeom prst="rect">
            <a:avLst/>
          </a:prstGeom>
        </p:spPr>
        <p:txBody>
          <a:bodyPr anchor="ctr" anchorCtr="0">
            <a:noAutofit/>
          </a:bodyPr>
          <a:lstStyle>
            <a:lvl1pPr>
              <a:lnSpc>
                <a:spcPct val="90000"/>
              </a:lnSpc>
              <a:buClrTx/>
              <a:defRPr sz="3200">
                <a:solidFill>
                  <a:srgbClr val="FFFFFF"/>
                </a:solidFill>
              </a:defRPr>
            </a:lvl1pPr>
            <a:lvl2pPr>
              <a:lnSpc>
                <a:spcPct val="90000"/>
              </a:lnSpc>
              <a:buClrTx/>
              <a:defRPr sz="3200">
                <a:solidFill>
                  <a:srgbClr val="FFFFFF"/>
                </a:solidFill>
              </a:defRPr>
            </a:lvl2pPr>
            <a:lvl3pPr>
              <a:lnSpc>
                <a:spcPct val="90000"/>
              </a:lnSpc>
              <a:buClrTx/>
              <a:defRPr sz="3200">
                <a:solidFill>
                  <a:srgbClr val="FFFFFF"/>
                </a:solidFill>
              </a:defRPr>
            </a:lvl3pPr>
            <a:lvl4pPr>
              <a:lnSpc>
                <a:spcPct val="90000"/>
              </a:lnSpc>
              <a:buClrTx/>
              <a:defRPr sz="2667">
                <a:solidFill>
                  <a:srgbClr val="FFFFFF"/>
                </a:solidFill>
              </a:defRPr>
            </a:lvl4pPr>
            <a:lvl5pPr>
              <a:lnSpc>
                <a:spcPct val="90000"/>
              </a:lnSpc>
              <a:buClrTx/>
              <a:defRPr sz="2667">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Rectangle 16"/>
          <p:cNvSpPr/>
          <p:nvPr userDrawn="1"/>
        </p:nvSpPr>
        <p:spPr>
          <a:xfrm>
            <a:off x="457200" y="6430034"/>
            <a:ext cx="11277600" cy="42796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248" y="6554060"/>
            <a:ext cx="595952" cy="142523"/>
          </a:xfrm>
          <a:prstGeom prst="rect">
            <a:avLst/>
          </a:prstGeom>
        </p:spPr>
      </p:pic>
      <p:sp>
        <p:nvSpPr>
          <p:cNvPr id="19" name="Rectangle 18"/>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bg1">
                  <a:alpha val="60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bg1">
                    <a:alpha val="60000"/>
                  </a:schemeClr>
                </a:solidFill>
                <a:latin typeface="Calibri"/>
                <a:ea typeface="+mn-ea"/>
                <a:cs typeface="Calibri"/>
              </a:rPr>
              <a:t>© 2017 Virtusa Corporation. </a:t>
            </a:r>
            <a:r>
              <a:rPr lang="en-US" sz="900" b="0" i="0" dirty="0">
                <a:solidFill>
                  <a:schemeClr val="bg1">
                    <a:alpha val="60000"/>
                  </a:schemeClr>
                </a:solidFill>
                <a:latin typeface="Calibri"/>
                <a:cs typeface="Calibri"/>
              </a:rPr>
              <a:t>All rights reserved. </a:t>
            </a:r>
            <a:endParaRPr lang="en-US" sz="700" b="0" i="0" dirty="0">
              <a:solidFill>
                <a:schemeClr val="bg1">
                  <a:alpha val="60000"/>
                </a:schemeClr>
              </a:solidFill>
              <a:latin typeface="Calibri"/>
              <a:cs typeface="Calibri"/>
            </a:endParaRPr>
          </a:p>
        </p:txBody>
      </p:sp>
      <p:sp>
        <p:nvSpPr>
          <p:cNvPr id="20" name="Rectangle 19"/>
          <p:cNvSpPr/>
          <p:nvPr userDrawn="1"/>
        </p:nvSpPr>
        <p:spPr>
          <a:xfrm>
            <a:off x="457200" y="-3423"/>
            <a:ext cx="11277600" cy="42796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23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1">
    <p:spTree>
      <p:nvGrpSpPr>
        <p:cNvPr id="1" name=""/>
        <p:cNvGrpSpPr/>
        <p:nvPr/>
      </p:nvGrpSpPr>
      <p:grpSpPr>
        <a:xfrm>
          <a:off x="0" y="0"/>
          <a:ext cx="0" cy="0"/>
          <a:chOff x="0" y="0"/>
          <a:chExt cx="0" cy="0"/>
        </a:xfrm>
      </p:grpSpPr>
      <p:grpSp>
        <p:nvGrpSpPr>
          <p:cNvPr id="4" name="Group 3"/>
          <p:cNvGrpSpPr/>
          <p:nvPr userDrawn="1"/>
        </p:nvGrpSpPr>
        <p:grpSpPr>
          <a:xfrm>
            <a:off x="959089" y="1104576"/>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a:lnSpc>
                  <a:spcPct val="300000"/>
                </a:lnSpc>
              </a:pPr>
              <a:r>
                <a:rPr lang="en-US" sz="900" dirty="0"/>
                <a:t>API</a:t>
              </a:r>
            </a:p>
            <a:p>
              <a:pPr>
                <a:lnSpc>
                  <a:spcPct val="300000"/>
                </a:lnSpc>
              </a:pPr>
              <a:r>
                <a:rPr lang="en-US" sz="900" dirty="0"/>
                <a:t>Application</a:t>
              </a:r>
            </a:p>
            <a:p>
              <a:pPr>
                <a:lnSpc>
                  <a:spcPct val="300000"/>
                </a:lnSpc>
              </a:pPr>
              <a:r>
                <a:rPr lang="en-US" sz="900" dirty="0"/>
                <a:t>Architecture</a:t>
              </a:r>
            </a:p>
            <a:p>
              <a:pPr>
                <a:lnSpc>
                  <a:spcPct val="300000"/>
                </a:lnSpc>
              </a:pPr>
              <a:r>
                <a:rPr lang="en-US" sz="900" dirty="0"/>
                <a:t>Agile Development</a:t>
              </a:r>
            </a:p>
            <a:p>
              <a:pPr>
                <a:lnSpc>
                  <a:spcPct val="300000"/>
                </a:lnSpc>
              </a:pPr>
              <a:r>
                <a:rPr lang="en-US" sz="900" dirty="0"/>
                <a:t>Arrow - Pointer</a:t>
              </a:r>
            </a:p>
            <a:p>
              <a:pPr>
                <a:lnSpc>
                  <a:spcPct val="300000"/>
                </a:lnSpc>
              </a:pPr>
              <a:r>
                <a:rPr lang="en-US" sz="900" dirty="0"/>
                <a:t>Arrow - Single</a:t>
              </a:r>
            </a:p>
            <a:p>
              <a:pPr>
                <a:lnSpc>
                  <a:spcPct val="300000"/>
                </a:lnSpc>
              </a:pPr>
              <a:r>
                <a:rPr lang="en-US" sz="900" dirty="0"/>
                <a:t>Arrow - Bi-directional</a:t>
              </a:r>
            </a:p>
            <a:p>
              <a:pPr>
                <a:lnSpc>
                  <a:spcPct val="300000"/>
                </a:lnSpc>
              </a:pPr>
              <a:r>
                <a:rPr lang="en-US" sz="900" dirty="0"/>
                <a:t>Arrow - Cycle</a:t>
              </a:r>
            </a:p>
            <a:p>
              <a:pPr>
                <a:lnSpc>
                  <a:spcPct val="300000"/>
                </a:lnSpc>
              </a:pPr>
              <a:r>
                <a:rPr lang="en-US" sz="900" dirty="0"/>
                <a:t>Arrow - Cycle 2</a:t>
              </a:r>
            </a:p>
            <a:p>
              <a:pPr>
                <a:lnSpc>
                  <a:spcPct val="300000"/>
                </a:lnSpc>
              </a:pPr>
              <a:r>
                <a:rPr lang="en-US" sz="900" dirty="0"/>
                <a:t>Arrow - Flexible</a:t>
              </a:r>
            </a:p>
            <a:p>
              <a:pPr>
                <a:lnSpc>
                  <a:spcPct val="300000"/>
                </a:lnSpc>
              </a:pPr>
              <a:r>
                <a:rPr lang="en-US" sz="900" dirty="0"/>
                <a:t>Arrow - Forward</a:t>
              </a:r>
            </a:p>
            <a:p>
              <a:pPr>
                <a:lnSpc>
                  <a:spcPct val="300000"/>
                </a:lnSpc>
              </a:pPr>
              <a:r>
                <a:rPr lang="en-US" sz="900" dirty="0"/>
                <a:t>Arrow - Merge</a:t>
              </a:r>
            </a:p>
          </p:txBody>
        </p:sp>
        <p:sp>
          <p:nvSpPr>
            <p:cNvPr id="6" name="TextBox 5"/>
            <p:cNvSpPr txBox="1"/>
            <p:nvPr/>
          </p:nvSpPr>
          <p:spPr>
            <a:xfrm>
              <a:off x="2839911" y="1104576"/>
              <a:ext cx="1447800" cy="5078313"/>
            </a:xfrm>
            <a:prstGeom prst="rect">
              <a:avLst/>
            </a:prstGeom>
            <a:noFill/>
          </p:spPr>
          <p:txBody>
            <a:bodyPr wrap="square" rtlCol="0">
              <a:spAutoFit/>
            </a:bodyPr>
            <a:lstStyle/>
            <a:p>
              <a:pPr>
                <a:lnSpc>
                  <a:spcPct val="300000"/>
                </a:lnSpc>
              </a:pPr>
              <a:r>
                <a:rPr lang="en-US" sz="900" dirty="0"/>
                <a:t>Arrow - Switch</a:t>
              </a:r>
            </a:p>
            <a:p>
              <a:pPr>
                <a:lnSpc>
                  <a:spcPct val="300000"/>
                </a:lnSpc>
              </a:pPr>
              <a:r>
                <a:rPr lang="en-US" sz="900" dirty="0"/>
                <a:t>Arrow - Growth</a:t>
              </a:r>
            </a:p>
            <a:p>
              <a:pPr>
                <a:lnSpc>
                  <a:spcPct val="300000"/>
                </a:lnSpc>
              </a:pPr>
              <a:r>
                <a:rPr lang="en-US" sz="900" dirty="0"/>
                <a:t>Arrow - Crossover</a:t>
              </a:r>
            </a:p>
            <a:p>
              <a:pPr>
                <a:lnSpc>
                  <a:spcPct val="300000"/>
                </a:lnSpc>
              </a:pPr>
              <a:r>
                <a:rPr lang="en-US" sz="900" dirty="0"/>
                <a:t>Arrow - Multi</a:t>
              </a:r>
            </a:p>
            <a:p>
              <a:pPr>
                <a:lnSpc>
                  <a:spcPct val="300000"/>
                </a:lnSpc>
              </a:pPr>
              <a:r>
                <a:rPr lang="en-US" sz="900" dirty="0"/>
                <a:t>Award</a:t>
              </a:r>
            </a:p>
            <a:p>
              <a:pPr>
                <a:lnSpc>
                  <a:spcPct val="300000"/>
                </a:lnSpc>
              </a:pPr>
              <a:r>
                <a:rPr lang="en-US" sz="900" dirty="0"/>
                <a:t>Book 1</a:t>
              </a:r>
            </a:p>
            <a:p>
              <a:pPr>
                <a:lnSpc>
                  <a:spcPct val="300000"/>
                </a:lnSpc>
              </a:pPr>
              <a:r>
                <a:rPr lang="en-US" sz="900" dirty="0"/>
                <a:t>Book 2</a:t>
              </a:r>
            </a:p>
            <a:p>
              <a:pPr>
                <a:lnSpc>
                  <a:spcPct val="300000"/>
                </a:lnSpc>
              </a:pPr>
              <a:r>
                <a:rPr lang="en-US" sz="900" dirty="0"/>
                <a:t>Book 3</a:t>
              </a:r>
            </a:p>
            <a:p>
              <a:pPr>
                <a:lnSpc>
                  <a:spcPct val="300000"/>
                </a:lnSpc>
              </a:pPr>
              <a:r>
                <a:rPr lang="en-US" sz="900" dirty="0"/>
                <a:t>Box</a:t>
              </a:r>
            </a:p>
            <a:p>
              <a:pPr>
                <a:lnSpc>
                  <a:spcPct val="300000"/>
                </a:lnSpc>
              </a:pPr>
              <a:r>
                <a:rPr lang="en-US" sz="900" dirty="0"/>
                <a:t>Briefcase</a:t>
              </a:r>
            </a:p>
            <a:p>
              <a:pPr>
                <a:lnSpc>
                  <a:spcPct val="300000"/>
                </a:lnSpc>
              </a:pPr>
              <a:r>
                <a:rPr lang="en-US" sz="900" dirty="0"/>
                <a:t>Building - Bank</a:t>
              </a:r>
            </a:p>
            <a:p>
              <a:pPr>
                <a:lnSpc>
                  <a:spcPct val="300000"/>
                </a:lnSpc>
              </a:pPr>
              <a:r>
                <a:rPr lang="en-US" sz="900" dirty="0"/>
                <a:t>Building - Government</a:t>
              </a:r>
            </a:p>
          </p:txBody>
        </p:sp>
        <p:sp>
          <p:nvSpPr>
            <p:cNvPr id="9" name="TextBox 8"/>
            <p:cNvSpPr txBox="1"/>
            <p:nvPr/>
          </p:nvSpPr>
          <p:spPr>
            <a:xfrm>
              <a:off x="4720733" y="1104576"/>
              <a:ext cx="1447800" cy="5078313"/>
            </a:xfrm>
            <a:prstGeom prst="rect">
              <a:avLst/>
            </a:prstGeom>
            <a:noFill/>
          </p:spPr>
          <p:txBody>
            <a:bodyPr wrap="square" rtlCol="0">
              <a:spAutoFit/>
            </a:bodyPr>
            <a:lstStyle/>
            <a:p>
              <a:pPr>
                <a:lnSpc>
                  <a:spcPct val="300000"/>
                </a:lnSpc>
              </a:pPr>
              <a:r>
                <a:rPr lang="en-US" sz="900" dirty="0"/>
                <a:t>Building - Home</a:t>
              </a:r>
            </a:p>
            <a:p>
              <a:pPr>
                <a:lnSpc>
                  <a:spcPct val="300000"/>
                </a:lnSpc>
              </a:pPr>
              <a:r>
                <a:rPr lang="en-US" sz="900" dirty="0"/>
                <a:t>Building - Hospital</a:t>
              </a:r>
            </a:p>
            <a:p>
              <a:pPr>
                <a:lnSpc>
                  <a:spcPct val="300000"/>
                </a:lnSpc>
              </a:pPr>
              <a:r>
                <a:rPr lang="en-US" sz="900" dirty="0"/>
                <a:t>Building - Office</a:t>
              </a:r>
            </a:p>
            <a:p>
              <a:pPr>
                <a:lnSpc>
                  <a:spcPct val="300000"/>
                </a:lnSpc>
              </a:pPr>
              <a:r>
                <a:rPr lang="en-US" sz="900" dirty="0"/>
                <a:t>Bullseye</a:t>
              </a:r>
            </a:p>
            <a:p>
              <a:pPr>
                <a:lnSpc>
                  <a:spcPct val="300000"/>
                </a:lnSpc>
              </a:pPr>
              <a:r>
                <a:rPr lang="en-US" sz="900" dirty="0"/>
                <a:t>Calendar</a:t>
              </a:r>
            </a:p>
            <a:p>
              <a:pPr>
                <a:lnSpc>
                  <a:spcPct val="300000"/>
                </a:lnSpc>
              </a:pPr>
              <a:r>
                <a:rPr lang="en-US" sz="900" dirty="0"/>
                <a:t>Chart - Analytics</a:t>
              </a:r>
            </a:p>
            <a:p>
              <a:pPr>
                <a:lnSpc>
                  <a:spcPct val="300000"/>
                </a:lnSpc>
              </a:pPr>
              <a:r>
                <a:rPr lang="en-US" sz="900" dirty="0"/>
                <a:t>Chart - Bar</a:t>
              </a:r>
            </a:p>
            <a:p>
              <a:pPr>
                <a:lnSpc>
                  <a:spcPct val="300000"/>
                </a:lnSpc>
              </a:pPr>
              <a:r>
                <a:rPr lang="en-US" sz="900" dirty="0"/>
                <a:t>Chart - Growth</a:t>
              </a:r>
            </a:p>
            <a:p>
              <a:pPr>
                <a:lnSpc>
                  <a:spcPct val="300000"/>
                </a:lnSpc>
              </a:pPr>
              <a:r>
                <a:rPr lang="en-US" sz="900" dirty="0"/>
                <a:t>Chart - Pie 1</a:t>
              </a:r>
            </a:p>
            <a:p>
              <a:pPr>
                <a:lnSpc>
                  <a:spcPct val="300000"/>
                </a:lnSpc>
              </a:pPr>
              <a:r>
                <a:rPr lang="en-US" sz="900" dirty="0"/>
                <a:t>Chart - Pie 2</a:t>
              </a:r>
            </a:p>
            <a:p>
              <a:pPr>
                <a:lnSpc>
                  <a:spcPct val="300000"/>
                </a:lnSpc>
              </a:pPr>
              <a:r>
                <a:rPr lang="en-US" sz="900" dirty="0"/>
                <a:t>Check box</a:t>
              </a:r>
            </a:p>
            <a:p>
              <a:pPr>
                <a:lnSpc>
                  <a:spcPct val="300000"/>
                </a:lnSpc>
              </a:pPr>
              <a:r>
                <a:rPr lang="en-US" sz="900" dirty="0"/>
                <a:t>Checklist</a:t>
              </a:r>
            </a:p>
          </p:txBody>
        </p:sp>
        <p:sp>
          <p:nvSpPr>
            <p:cNvPr id="10" name="TextBox 9"/>
            <p:cNvSpPr txBox="1"/>
            <p:nvPr/>
          </p:nvSpPr>
          <p:spPr>
            <a:xfrm>
              <a:off x="6601555" y="1104576"/>
              <a:ext cx="1447800" cy="5078313"/>
            </a:xfrm>
            <a:prstGeom prst="rect">
              <a:avLst/>
            </a:prstGeom>
            <a:noFill/>
          </p:spPr>
          <p:txBody>
            <a:bodyPr wrap="square" rtlCol="0">
              <a:spAutoFit/>
            </a:bodyPr>
            <a:lstStyle/>
            <a:p>
              <a:pPr>
                <a:lnSpc>
                  <a:spcPct val="300000"/>
                </a:lnSpc>
              </a:pPr>
              <a:r>
                <a:rPr lang="en-US" sz="900" dirty="0"/>
                <a:t>Cloud - Solid</a:t>
              </a:r>
            </a:p>
            <a:p>
              <a:pPr>
                <a:lnSpc>
                  <a:spcPct val="300000"/>
                </a:lnSpc>
              </a:pPr>
              <a:r>
                <a:rPr lang="en-US" sz="900" dirty="0"/>
                <a:t>Cloud - Outline</a:t>
              </a:r>
            </a:p>
            <a:p>
              <a:pPr>
                <a:lnSpc>
                  <a:spcPct val="300000"/>
                </a:lnSpc>
              </a:pPr>
              <a:r>
                <a:rPr lang="en-US" sz="900" dirty="0"/>
                <a:t>Cloud - Hybrid</a:t>
              </a:r>
            </a:p>
            <a:p>
              <a:pPr>
                <a:lnSpc>
                  <a:spcPct val="300000"/>
                </a:lnSpc>
              </a:pPr>
              <a:r>
                <a:rPr lang="en-US" sz="900" dirty="0"/>
                <a:t>Cloud - Mobile</a:t>
              </a:r>
            </a:p>
            <a:p>
              <a:pPr>
                <a:lnSpc>
                  <a:spcPct val="300000"/>
                </a:lnSpc>
              </a:pPr>
              <a:r>
                <a:rPr lang="en-US" sz="900" dirty="0"/>
                <a:t>Cloud - Private</a:t>
              </a:r>
            </a:p>
            <a:p>
              <a:pPr>
                <a:lnSpc>
                  <a:spcPct val="300000"/>
                </a:lnSpc>
              </a:pPr>
              <a:r>
                <a:rPr lang="en-US" sz="900" dirty="0"/>
                <a:t>Cloud - Public</a:t>
              </a:r>
            </a:p>
            <a:p>
              <a:pPr>
                <a:lnSpc>
                  <a:spcPct val="300000"/>
                </a:lnSpc>
              </a:pPr>
              <a:r>
                <a:rPr lang="en-US" sz="900" dirty="0"/>
                <a:t>Coding</a:t>
              </a:r>
            </a:p>
            <a:p>
              <a:pPr>
                <a:lnSpc>
                  <a:spcPct val="300000"/>
                </a:lnSpc>
              </a:pPr>
              <a:r>
                <a:rPr lang="en-US" sz="900" dirty="0"/>
                <a:t>Compass</a:t>
              </a:r>
            </a:p>
            <a:p>
              <a:pPr>
                <a:lnSpc>
                  <a:spcPct val="300000"/>
                </a:lnSpc>
              </a:pPr>
              <a:r>
                <a:rPr lang="en-US" sz="900" dirty="0"/>
                <a:t>Connection</a:t>
              </a:r>
            </a:p>
            <a:p>
              <a:pPr>
                <a:lnSpc>
                  <a:spcPct val="300000"/>
                </a:lnSpc>
              </a:pPr>
              <a:r>
                <a:rPr lang="en-US" sz="900" dirty="0"/>
                <a:t>Content 1</a:t>
              </a:r>
            </a:p>
            <a:p>
              <a:pPr>
                <a:lnSpc>
                  <a:spcPct val="300000"/>
                </a:lnSpc>
              </a:pPr>
              <a:r>
                <a:rPr lang="en-US" sz="900" dirty="0"/>
                <a:t>Content 2</a:t>
              </a:r>
            </a:p>
            <a:p>
              <a:pPr>
                <a:lnSpc>
                  <a:spcPct val="300000"/>
                </a:lnSpc>
              </a:pPr>
              <a:r>
                <a:rPr lang="en-US" sz="900" dirty="0"/>
                <a:t>Database</a:t>
              </a:r>
            </a:p>
          </p:txBody>
        </p:sp>
        <p:sp>
          <p:nvSpPr>
            <p:cNvPr id="11" name="TextBox 10"/>
            <p:cNvSpPr txBox="1"/>
            <p:nvPr/>
          </p:nvSpPr>
          <p:spPr>
            <a:xfrm>
              <a:off x="8482377" y="1104576"/>
              <a:ext cx="1447800" cy="5004896"/>
            </a:xfrm>
            <a:prstGeom prst="rect">
              <a:avLst/>
            </a:prstGeom>
            <a:noFill/>
          </p:spPr>
          <p:txBody>
            <a:bodyPr wrap="square" rtlCol="0">
              <a:spAutoFit/>
            </a:bodyPr>
            <a:lstStyle/>
            <a:p>
              <a:pPr>
                <a:lnSpc>
                  <a:spcPct val="300000"/>
                </a:lnSpc>
              </a:pPr>
              <a:r>
                <a:rPr lang="en-US" sz="900" dirty="0"/>
                <a:t>Database - Input</a:t>
              </a:r>
            </a:p>
            <a:p>
              <a:pPr>
                <a:lnSpc>
                  <a:spcPct val="300000"/>
                </a:lnSpc>
              </a:pPr>
              <a:r>
                <a:rPr lang="en-US" sz="900" dirty="0"/>
                <a:t>Data Center</a:t>
              </a:r>
            </a:p>
            <a:p>
              <a:pPr>
                <a:lnSpc>
                  <a:spcPct val="300000"/>
                </a:lnSpc>
              </a:pPr>
              <a:r>
                <a:rPr lang="en-US" sz="900" dirty="0"/>
                <a:t>Data Mining</a:t>
              </a:r>
            </a:p>
            <a:p>
              <a:pPr>
                <a:lnSpc>
                  <a:spcPct val="300000"/>
                </a:lnSpc>
              </a:pPr>
              <a:r>
                <a:rPr lang="en-US" sz="900" dirty="0"/>
                <a:t>Device - Chat</a:t>
              </a:r>
            </a:p>
            <a:p>
              <a:pPr>
                <a:lnSpc>
                  <a:spcPct val="300000"/>
                </a:lnSpc>
              </a:pPr>
              <a:r>
                <a:rPr lang="en-US" sz="900" dirty="0"/>
                <a:t>Device - Desktop</a:t>
              </a:r>
            </a:p>
            <a:p>
              <a:pPr>
                <a:lnSpc>
                  <a:spcPct val="300000"/>
                </a:lnSpc>
              </a:pPr>
              <a:r>
                <a:rPr lang="en-US" sz="900" dirty="0"/>
                <a:t>Device - Laptop 1</a:t>
              </a:r>
            </a:p>
            <a:p>
              <a:pPr>
                <a:lnSpc>
                  <a:spcPct val="300000"/>
                </a:lnSpc>
              </a:pPr>
              <a:r>
                <a:rPr lang="en-US" sz="900" dirty="0"/>
                <a:t>Device - Laptop 2</a:t>
              </a:r>
            </a:p>
            <a:p>
              <a:pPr>
                <a:lnSpc>
                  <a:spcPct val="300000"/>
                </a:lnSpc>
              </a:pPr>
              <a:r>
                <a:rPr lang="en-US" sz="900" dirty="0"/>
                <a:t>Device - Networked</a:t>
              </a:r>
            </a:p>
            <a:p>
              <a:pPr>
                <a:lnSpc>
                  <a:spcPct val="300000"/>
                </a:lnSpc>
              </a:pPr>
              <a:r>
                <a:rPr lang="en-US" sz="900" dirty="0"/>
                <a:t>Device - Cellphone</a:t>
              </a:r>
            </a:p>
            <a:p>
              <a:pPr>
                <a:lnSpc>
                  <a:spcPct val="300000"/>
                </a:lnSpc>
              </a:pPr>
              <a:r>
                <a:rPr lang="en-US" sz="900" dirty="0"/>
                <a:t>Device - Tablet</a:t>
              </a:r>
            </a:p>
            <a:p>
              <a:pPr>
                <a:lnSpc>
                  <a:spcPct val="300000"/>
                </a:lnSpc>
              </a:pPr>
              <a:r>
                <a:rPr lang="en-US" sz="900" dirty="0"/>
                <a:t>Devices</a:t>
              </a:r>
            </a:p>
            <a:p>
              <a:pPr>
                <a:lnSpc>
                  <a:spcPct val="300000"/>
                </a:lnSpc>
              </a:pPr>
              <a:r>
                <a:rPr lang="en-US" sz="900" dirty="0"/>
                <a:t>Document</a:t>
              </a:r>
            </a:p>
          </p:txBody>
        </p:sp>
        <p:sp>
          <p:nvSpPr>
            <p:cNvPr id="12" name="TextBox 11"/>
            <p:cNvSpPr txBox="1"/>
            <p:nvPr/>
          </p:nvSpPr>
          <p:spPr>
            <a:xfrm>
              <a:off x="10363200" y="1104576"/>
              <a:ext cx="1447800" cy="5078313"/>
            </a:xfrm>
            <a:prstGeom prst="rect">
              <a:avLst/>
            </a:prstGeom>
            <a:noFill/>
          </p:spPr>
          <p:txBody>
            <a:bodyPr wrap="square" rtlCol="0">
              <a:spAutoFit/>
            </a:bodyPr>
            <a:lstStyle/>
            <a:p>
              <a:pPr>
                <a:lnSpc>
                  <a:spcPct val="300000"/>
                </a:lnSpc>
              </a:pPr>
              <a:r>
                <a:rPr lang="en-US" sz="900" dirty="0"/>
                <a:t>Document - Assessment</a:t>
              </a:r>
            </a:p>
            <a:p>
              <a:pPr>
                <a:lnSpc>
                  <a:spcPct val="300000"/>
                </a:lnSpc>
              </a:pPr>
              <a:r>
                <a:rPr lang="en-US" sz="900" dirty="0"/>
                <a:t>Document - Certification 1</a:t>
              </a:r>
            </a:p>
            <a:p>
              <a:pPr>
                <a:lnSpc>
                  <a:spcPct val="300000"/>
                </a:lnSpc>
              </a:pPr>
              <a:r>
                <a:rPr lang="en-US" sz="900" dirty="0"/>
                <a:t>Document - Certification 2</a:t>
              </a:r>
            </a:p>
            <a:p>
              <a:pPr>
                <a:lnSpc>
                  <a:spcPct val="300000"/>
                </a:lnSpc>
              </a:pPr>
              <a:r>
                <a:rPr lang="en-US" sz="900" dirty="0"/>
                <a:t>Document - Contract</a:t>
              </a:r>
            </a:p>
            <a:p>
              <a:pPr>
                <a:lnSpc>
                  <a:spcPct val="300000"/>
                </a:lnSpc>
              </a:pPr>
              <a:r>
                <a:rPr lang="en-US" sz="900" dirty="0"/>
                <a:t>Document - Learning</a:t>
              </a:r>
            </a:p>
            <a:p>
              <a:pPr>
                <a:lnSpc>
                  <a:spcPct val="300000"/>
                </a:lnSpc>
              </a:pPr>
              <a:r>
                <a:rPr lang="en-US" sz="900" dirty="0"/>
                <a:t>Document - PDF</a:t>
              </a:r>
            </a:p>
            <a:p>
              <a:pPr>
                <a:lnSpc>
                  <a:spcPct val="300000"/>
                </a:lnSpc>
              </a:pPr>
              <a:r>
                <a:rPr lang="en-US" sz="900" dirty="0"/>
                <a:t>Document - Profile</a:t>
              </a:r>
            </a:p>
            <a:p>
              <a:pPr>
                <a:lnSpc>
                  <a:spcPct val="300000"/>
                </a:lnSpc>
              </a:pPr>
              <a:r>
                <a:rPr lang="en-US" sz="900" dirty="0"/>
                <a:t>Document - Policy</a:t>
              </a:r>
            </a:p>
            <a:p>
              <a:pPr>
                <a:lnSpc>
                  <a:spcPct val="300000"/>
                </a:lnSpc>
              </a:pPr>
              <a:r>
                <a:rPr lang="en-US" sz="900" dirty="0"/>
                <a:t>Document - Search</a:t>
              </a:r>
            </a:p>
            <a:p>
              <a:pPr>
                <a:lnSpc>
                  <a:spcPct val="300000"/>
                </a:lnSpc>
              </a:pPr>
              <a:r>
                <a:rPr lang="en-US" sz="900" dirty="0"/>
                <a:t>Document - Template</a:t>
              </a:r>
            </a:p>
            <a:p>
              <a:pPr>
                <a:lnSpc>
                  <a:spcPct val="300000"/>
                </a:lnSpc>
              </a:pPr>
              <a:r>
                <a:rPr lang="en-US" sz="900" dirty="0"/>
                <a:t>Email</a:t>
              </a:r>
            </a:p>
            <a:p>
              <a:pPr>
                <a:lnSpc>
                  <a:spcPct val="300000"/>
                </a:lnSpc>
              </a:pPr>
              <a:r>
                <a:rPr lang="en-US" sz="900" dirty="0"/>
                <a:t>Evening</a:t>
              </a:r>
            </a:p>
          </p:txBody>
        </p:sp>
      </p:grpSp>
      <p:sp>
        <p:nvSpPr>
          <p:cNvPr id="13"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5" name="Rectangle 1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21963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cons 2">
    <p:spTree>
      <p:nvGrpSpPr>
        <p:cNvPr id="1" name=""/>
        <p:cNvGrpSpPr/>
        <p:nvPr/>
      </p:nvGrpSpPr>
      <p:grpSpPr>
        <a:xfrm>
          <a:off x="0" y="0"/>
          <a:ext cx="0" cy="0"/>
          <a:chOff x="0" y="0"/>
          <a:chExt cx="0" cy="0"/>
        </a:xfrm>
      </p:grpSpPr>
      <p:grpSp>
        <p:nvGrpSpPr>
          <p:cNvPr id="4" name="Group 3"/>
          <p:cNvGrpSpPr/>
          <p:nvPr userDrawn="1"/>
        </p:nvGrpSpPr>
        <p:grpSpPr>
          <a:xfrm>
            <a:off x="959089" y="1104576"/>
            <a:ext cx="10851911" cy="5078313"/>
            <a:chOff x="959089" y="1104576"/>
            <a:chExt cx="10851911" cy="5078313"/>
          </a:xfrm>
        </p:grpSpPr>
        <p:sp>
          <p:nvSpPr>
            <p:cNvPr id="5" name="TextBox 4"/>
            <p:cNvSpPr txBox="1"/>
            <p:nvPr/>
          </p:nvSpPr>
          <p:spPr>
            <a:xfrm>
              <a:off x="959089" y="1104576"/>
              <a:ext cx="1447800" cy="5078313"/>
            </a:xfrm>
            <a:prstGeom prst="rect">
              <a:avLst/>
            </a:prstGeom>
            <a:noFill/>
          </p:spPr>
          <p:txBody>
            <a:bodyPr wrap="square" rtlCol="0">
              <a:spAutoFit/>
            </a:bodyPr>
            <a:lstStyle/>
            <a:p>
              <a:pPr>
                <a:lnSpc>
                  <a:spcPct val="300000"/>
                </a:lnSpc>
              </a:pPr>
              <a:r>
                <a:rPr lang="en-US" sz="900" dirty="0"/>
                <a:t>Face - Excited</a:t>
              </a:r>
            </a:p>
            <a:p>
              <a:pPr>
                <a:lnSpc>
                  <a:spcPct val="300000"/>
                </a:lnSpc>
              </a:pPr>
              <a:r>
                <a:rPr lang="en-US" sz="900" dirty="0"/>
                <a:t>Face - Happy</a:t>
              </a:r>
            </a:p>
            <a:p>
              <a:pPr>
                <a:lnSpc>
                  <a:spcPct val="300000"/>
                </a:lnSpc>
              </a:pPr>
              <a:r>
                <a:rPr lang="en-US" sz="900" dirty="0"/>
                <a:t>Face - Normal</a:t>
              </a:r>
            </a:p>
            <a:p>
              <a:pPr>
                <a:lnSpc>
                  <a:spcPct val="300000"/>
                </a:lnSpc>
              </a:pPr>
              <a:r>
                <a:rPr lang="en-US" sz="900" dirty="0"/>
                <a:t>Face - Sad</a:t>
              </a:r>
            </a:p>
            <a:p>
              <a:pPr>
                <a:lnSpc>
                  <a:spcPct val="300000"/>
                </a:lnSpc>
              </a:pPr>
              <a:r>
                <a:rPr lang="en-US" sz="900" dirty="0"/>
                <a:t>Finance - Mobile Pay 1 </a:t>
              </a:r>
            </a:p>
            <a:p>
              <a:pPr>
                <a:lnSpc>
                  <a:spcPct val="300000"/>
                </a:lnSpc>
              </a:pPr>
              <a:r>
                <a:rPr lang="en-US" sz="900" dirty="0"/>
                <a:t>Finance - Mobile Pay 2 </a:t>
              </a:r>
            </a:p>
            <a:p>
              <a:pPr>
                <a:lnSpc>
                  <a:spcPct val="300000"/>
                </a:lnSpc>
              </a:pPr>
              <a:r>
                <a:rPr lang="en-US" sz="900" dirty="0"/>
                <a:t>Finance - Money 1</a:t>
              </a:r>
            </a:p>
            <a:p>
              <a:pPr>
                <a:lnSpc>
                  <a:spcPct val="300000"/>
                </a:lnSpc>
              </a:pPr>
              <a:r>
                <a:rPr lang="en-US" sz="900" dirty="0"/>
                <a:t>Finance - Money 2</a:t>
              </a:r>
            </a:p>
            <a:p>
              <a:pPr>
                <a:lnSpc>
                  <a:spcPct val="300000"/>
                </a:lnSpc>
              </a:pPr>
              <a:r>
                <a:rPr lang="en-US" sz="900" dirty="0"/>
                <a:t>Firewall</a:t>
              </a:r>
            </a:p>
            <a:p>
              <a:pPr>
                <a:lnSpc>
                  <a:spcPct val="300000"/>
                </a:lnSpc>
              </a:pPr>
              <a:r>
                <a:rPr lang="en-US" sz="900" dirty="0"/>
                <a:t>Flag</a:t>
              </a:r>
            </a:p>
            <a:p>
              <a:pPr>
                <a:lnSpc>
                  <a:spcPct val="300000"/>
                </a:lnSpc>
              </a:pPr>
              <a:r>
                <a:rPr lang="en-US" sz="900" dirty="0"/>
                <a:t>Folder</a:t>
              </a:r>
            </a:p>
            <a:p>
              <a:pPr>
                <a:lnSpc>
                  <a:spcPct val="300000"/>
                </a:lnSpc>
              </a:pPr>
              <a:r>
                <a:rPr lang="en-US" sz="900" dirty="0"/>
                <a:t>Gears</a:t>
              </a:r>
            </a:p>
          </p:txBody>
        </p:sp>
        <p:sp>
          <p:nvSpPr>
            <p:cNvPr id="8" name="TextBox 7"/>
            <p:cNvSpPr txBox="1"/>
            <p:nvPr/>
          </p:nvSpPr>
          <p:spPr>
            <a:xfrm>
              <a:off x="2839911" y="1104576"/>
              <a:ext cx="1447800" cy="5078313"/>
            </a:xfrm>
            <a:prstGeom prst="rect">
              <a:avLst/>
            </a:prstGeom>
            <a:noFill/>
          </p:spPr>
          <p:txBody>
            <a:bodyPr wrap="square" rtlCol="0">
              <a:spAutoFit/>
            </a:bodyPr>
            <a:lstStyle/>
            <a:p>
              <a:pPr>
                <a:lnSpc>
                  <a:spcPct val="300000"/>
                </a:lnSpc>
              </a:pPr>
              <a:r>
                <a:rPr lang="en-US" sz="900" dirty="0"/>
                <a:t>Globe</a:t>
              </a:r>
            </a:p>
            <a:p>
              <a:pPr>
                <a:lnSpc>
                  <a:spcPct val="300000"/>
                </a:lnSpc>
              </a:pPr>
              <a:r>
                <a:rPr lang="en-US" sz="900" dirty="0"/>
                <a:t>Gauge</a:t>
              </a:r>
            </a:p>
            <a:p>
              <a:pPr>
                <a:lnSpc>
                  <a:spcPct val="300000"/>
                </a:lnSpc>
              </a:pPr>
              <a:r>
                <a:rPr lang="en-US" sz="900" dirty="0"/>
                <a:t>Growth</a:t>
              </a:r>
            </a:p>
            <a:p>
              <a:pPr>
                <a:lnSpc>
                  <a:spcPct val="300000"/>
                </a:lnSpc>
              </a:pPr>
              <a:r>
                <a:rPr lang="en-US" sz="900" dirty="0"/>
                <a:t>Hand</a:t>
              </a:r>
            </a:p>
            <a:p>
              <a:pPr>
                <a:lnSpc>
                  <a:spcPct val="300000"/>
                </a:lnSpc>
              </a:pPr>
              <a:r>
                <a:rPr lang="en-US" sz="900" dirty="0"/>
                <a:t>Hand - Pointing</a:t>
              </a:r>
            </a:p>
            <a:p>
              <a:pPr>
                <a:lnSpc>
                  <a:spcPct val="300000"/>
                </a:lnSpc>
              </a:pPr>
              <a:r>
                <a:rPr lang="en-US" sz="900" dirty="0"/>
                <a:t>Hand - Shaking</a:t>
              </a:r>
            </a:p>
            <a:p>
              <a:pPr>
                <a:lnSpc>
                  <a:spcPct val="300000"/>
                </a:lnSpc>
              </a:pPr>
              <a:r>
                <a:rPr lang="en-US" sz="900" dirty="0"/>
                <a:t>Heath - Nurse</a:t>
              </a:r>
            </a:p>
            <a:p>
              <a:pPr>
                <a:lnSpc>
                  <a:spcPct val="300000"/>
                </a:lnSpc>
              </a:pPr>
              <a:r>
                <a:rPr lang="en-US" sz="900" dirty="0"/>
                <a:t>Health- Patch</a:t>
              </a:r>
            </a:p>
            <a:p>
              <a:pPr>
                <a:lnSpc>
                  <a:spcPct val="300000"/>
                </a:lnSpc>
              </a:pPr>
              <a:r>
                <a:rPr lang="en-US" sz="900" dirty="0"/>
                <a:t>Heath - Pills</a:t>
              </a:r>
            </a:p>
            <a:p>
              <a:pPr>
                <a:lnSpc>
                  <a:spcPct val="300000"/>
                </a:lnSpc>
              </a:pPr>
              <a:r>
                <a:rPr lang="en-US" sz="900" dirty="0"/>
                <a:t>Heath - Plus</a:t>
              </a:r>
            </a:p>
            <a:p>
              <a:pPr>
                <a:lnSpc>
                  <a:spcPct val="300000"/>
                </a:lnSpc>
              </a:pPr>
              <a:r>
                <a:rPr lang="en-US" sz="900" dirty="0"/>
                <a:t>Heath - Prescription</a:t>
              </a:r>
            </a:p>
            <a:p>
              <a:pPr>
                <a:lnSpc>
                  <a:spcPct val="300000"/>
                </a:lnSpc>
              </a:pPr>
              <a:r>
                <a:rPr lang="en-US" sz="900" dirty="0"/>
                <a:t>Heart</a:t>
              </a:r>
            </a:p>
          </p:txBody>
        </p:sp>
        <p:sp>
          <p:nvSpPr>
            <p:cNvPr id="9" name="TextBox 8"/>
            <p:cNvSpPr txBox="1"/>
            <p:nvPr/>
          </p:nvSpPr>
          <p:spPr>
            <a:xfrm>
              <a:off x="4720733" y="1104576"/>
              <a:ext cx="1447800" cy="5078313"/>
            </a:xfrm>
            <a:prstGeom prst="rect">
              <a:avLst/>
            </a:prstGeom>
            <a:noFill/>
          </p:spPr>
          <p:txBody>
            <a:bodyPr wrap="square" rtlCol="0">
              <a:spAutoFit/>
            </a:bodyPr>
            <a:lstStyle/>
            <a:p>
              <a:pPr>
                <a:lnSpc>
                  <a:spcPct val="300000"/>
                </a:lnSpc>
              </a:pPr>
              <a:r>
                <a:rPr lang="en-US" sz="900" dirty="0"/>
                <a:t>Hierarchy</a:t>
              </a:r>
            </a:p>
            <a:p>
              <a:pPr>
                <a:lnSpc>
                  <a:spcPct val="300000"/>
                </a:lnSpc>
              </a:pPr>
              <a:r>
                <a:rPr lang="en-US" sz="900" dirty="0"/>
                <a:t>Idea</a:t>
              </a:r>
            </a:p>
            <a:p>
              <a:pPr>
                <a:lnSpc>
                  <a:spcPct val="300000"/>
                </a:lnSpc>
              </a:pPr>
              <a:r>
                <a:rPr lang="en-US" sz="900" dirty="0"/>
                <a:t>Insight - 1</a:t>
              </a:r>
            </a:p>
            <a:p>
              <a:pPr>
                <a:lnSpc>
                  <a:spcPct val="300000"/>
                </a:lnSpc>
              </a:pPr>
              <a:r>
                <a:rPr lang="en-US" sz="900" dirty="0"/>
                <a:t>Insight - 2</a:t>
              </a:r>
            </a:p>
            <a:p>
              <a:pPr>
                <a:lnSpc>
                  <a:spcPct val="300000"/>
                </a:lnSpc>
              </a:pPr>
              <a:r>
                <a:rPr lang="en-US" sz="900" dirty="0"/>
                <a:t>Insurance</a:t>
              </a:r>
            </a:p>
            <a:p>
              <a:pPr>
                <a:lnSpc>
                  <a:spcPct val="300000"/>
                </a:lnSpc>
              </a:pPr>
              <a:r>
                <a:rPr lang="en-US" sz="900" dirty="0"/>
                <a:t>Insurance - Car</a:t>
              </a:r>
            </a:p>
            <a:p>
              <a:pPr>
                <a:lnSpc>
                  <a:spcPct val="300000"/>
                </a:lnSpc>
              </a:pPr>
              <a:r>
                <a:rPr lang="en-US" sz="900" dirty="0"/>
                <a:t>Insurance - Corporate</a:t>
              </a:r>
            </a:p>
            <a:p>
              <a:pPr>
                <a:lnSpc>
                  <a:spcPct val="300000"/>
                </a:lnSpc>
              </a:pPr>
              <a:r>
                <a:rPr lang="en-US" sz="900" dirty="0"/>
                <a:t>Insurance - Family</a:t>
              </a:r>
            </a:p>
            <a:p>
              <a:pPr>
                <a:lnSpc>
                  <a:spcPct val="300000"/>
                </a:lnSpc>
              </a:pPr>
              <a:r>
                <a:rPr lang="en-US" sz="900" dirty="0"/>
                <a:t>Insurance - Home</a:t>
              </a:r>
            </a:p>
            <a:p>
              <a:pPr>
                <a:lnSpc>
                  <a:spcPct val="300000"/>
                </a:lnSpc>
              </a:pPr>
              <a:r>
                <a:rPr lang="en-US" sz="900" dirty="0"/>
                <a:t>Insurance - Travel</a:t>
              </a:r>
            </a:p>
            <a:p>
              <a:pPr>
                <a:lnSpc>
                  <a:spcPct val="300000"/>
                </a:lnSpc>
              </a:pPr>
              <a:r>
                <a:rPr lang="en-US" sz="900" dirty="0" err="1"/>
                <a:t>IoT</a:t>
              </a:r>
              <a:endParaRPr lang="en-US" sz="900" dirty="0"/>
            </a:p>
            <a:p>
              <a:pPr>
                <a:lnSpc>
                  <a:spcPct val="300000"/>
                </a:lnSpc>
              </a:pPr>
              <a:r>
                <a:rPr lang="en-US" sz="900" dirty="0"/>
                <a:t>Justice</a:t>
              </a:r>
            </a:p>
          </p:txBody>
        </p:sp>
        <p:sp>
          <p:nvSpPr>
            <p:cNvPr id="10" name="TextBox 9"/>
            <p:cNvSpPr txBox="1"/>
            <p:nvPr/>
          </p:nvSpPr>
          <p:spPr>
            <a:xfrm>
              <a:off x="6601555" y="1104576"/>
              <a:ext cx="1447800" cy="5078313"/>
            </a:xfrm>
            <a:prstGeom prst="rect">
              <a:avLst/>
            </a:prstGeom>
            <a:noFill/>
          </p:spPr>
          <p:txBody>
            <a:bodyPr wrap="square" rtlCol="0">
              <a:spAutoFit/>
            </a:bodyPr>
            <a:lstStyle/>
            <a:p>
              <a:pPr>
                <a:lnSpc>
                  <a:spcPct val="300000"/>
                </a:lnSpc>
              </a:pPr>
              <a:r>
                <a:rPr lang="en-US" sz="900" dirty="0"/>
                <a:t>Keyhole</a:t>
              </a:r>
            </a:p>
            <a:p>
              <a:pPr>
                <a:lnSpc>
                  <a:spcPct val="300000"/>
                </a:lnSpc>
              </a:pPr>
              <a:r>
                <a:rPr lang="en-US" sz="900" dirty="0"/>
                <a:t>Learning 1</a:t>
              </a:r>
            </a:p>
            <a:p>
              <a:pPr>
                <a:lnSpc>
                  <a:spcPct val="300000"/>
                </a:lnSpc>
              </a:pPr>
              <a:r>
                <a:rPr lang="en-US" sz="900" dirty="0"/>
                <a:t>Learning 2</a:t>
              </a:r>
            </a:p>
            <a:p>
              <a:pPr>
                <a:lnSpc>
                  <a:spcPct val="300000"/>
                </a:lnSpc>
              </a:pPr>
              <a:r>
                <a:rPr lang="en-US" sz="900" dirty="0"/>
                <a:t>Life Preserver (Safety)</a:t>
              </a:r>
            </a:p>
            <a:p>
              <a:pPr>
                <a:lnSpc>
                  <a:spcPct val="300000"/>
                </a:lnSpc>
              </a:pPr>
              <a:r>
                <a:rPr lang="en-US" sz="900" dirty="0"/>
                <a:t>Location</a:t>
              </a:r>
            </a:p>
            <a:p>
              <a:pPr>
                <a:lnSpc>
                  <a:spcPct val="300000"/>
                </a:lnSpc>
              </a:pPr>
              <a:r>
                <a:rPr lang="en-US" sz="900" dirty="0"/>
                <a:t>Lock (Secure)</a:t>
              </a:r>
            </a:p>
            <a:p>
              <a:pPr>
                <a:lnSpc>
                  <a:spcPct val="300000"/>
                </a:lnSpc>
              </a:pPr>
              <a:r>
                <a:rPr lang="en-US" sz="900" dirty="0"/>
                <a:t>Message 1</a:t>
              </a:r>
            </a:p>
            <a:p>
              <a:pPr>
                <a:lnSpc>
                  <a:spcPct val="300000"/>
                </a:lnSpc>
              </a:pPr>
              <a:r>
                <a:rPr lang="en-US" sz="900" dirty="0"/>
                <a:t>Message 2</a:t>
              </a:r>
            </a:p>
            <a:p>
              <a:pPr>
                <a:lnSpc>
                  <a:spcPct val="300000"/>
                </a:lnSpc>
              </a:pPr>
              <a:r>
                <a:rPr lang="en-US" sz="900" dirty="0"/>
                <a:t>Monitoring 1</a:t>
              </a:r>
            </a:p>
            <a:p>
              <a:pPr>
                <a:lnSpc>
                  <a:spcPct val="300000"/>
                </a:lnSpc>
              </a:pPr>
              <a:r>
                <a:rPr lang="en-US" sz="900" dirty="0"/>
                <a:t>Monitoring 2</a:t>
              </a:r>
            </a:p>
            <a:p>
              <a:pPr>
                <a:lnSpc>
                  <a:spcPct val="300000"/>
                </a:lnSpc>
              </a:pPr>
              <a:r>
                <a:rPr lang="en-US" sz="900" dirty="0"/>
                <a:t>Monitoring 3</a:t>
              </a:r>
            </a:p>
            <a:p>
              <a:pPr>
                <a:lnSpc>
                  <a:spcPct val="300000"/>
                </a:lnSpc>
              </a:pPr>
              <a:r>
                <a:rPr lang="en-US" sz="900" dirty="0"/>
                <a:t>Network</a:t>
              </a:r>
            </a:p>
          </p:txBody>
        </p:sp>
        <p:sp>
          <p:nvSpPr>
            <p:cNvPr id="11" name="TextBox 10"/>
            <p:cNvSpPr txBox="1"/>
            <p:nvPr/>
          </p:nvSpPr>
          <p:spPr>
            <a:xfrm>
              <a:off x="8482377" y="1104576"/>
              <a:ext cx="1447800" cy="5078313"/>
            </a:xfrm>
            <a:prstGeom prst="rect">
              <a:avLst/>
            </a:prstGeom>
            <a:noFill/>
          </p:spPr>
          <p:txBody>
            <a:bodyPr wrap="square" rtlCol="0">
              <a:spAutoFit/>
            </a:bodyPr>
            <a:lstStyle/>
            <a:p>
              <a:pPr>
                <a:lnSpc>
                  <a:spcPct val="300000"/>
                </a:lnSpc>
              </a:pPr>
              <a:r>
                <a:rPr lang="en-US" sz="900" dirty="0"/>
                <a:t>Network 2</a:t>
              </a:r>
            </a:p>
            <a:p>
              <a:pPr>
                <a:lnSpc>
                  <a:spcPct val="300000"/>
                </a:lnSpc>
              </a:pPr>
              <a:r>
                <a:rPr lang="en-US" sz="900" dirty="0"/>
                <a:t>Network - Global 1</a:t>
              </a:r>
            </a:p>
            <a:p>
              <a:pPr>
                <a:lnSpc>
                  <a:spcPct val="300000"/>
                </a:lnSpc>
              </a:pPr>
              <a:r>
                <a:rPr lang="en-US" sz="900" dirty="0"/>
                <a:t>Network - Global 2</a:t>
              </a:r>
            </a:p>
            <a:p>
              <a:pPr>
                <a:lnSpc>
                  <a:spcPct val="300000"/>
                </a:lnSpc>
              </a:pPr>
              <a:r>
                <a:rPr lang="en-US" sz="900" dirty="0"/>
                <a:t>Network - Global 3</a:t>
              </a:r>
            </a:p>
            <a:p>
              <a:pPr>
                <a:lnSpc>
                  <a:spcPct val="300000"/>
                </a:lnSpc>
              </a:pPr>
              <a:r>
                <a:rPr lang="en-US" sz="900" dirty="0"/>
                <a:t>No</a:t>
              </a:r>
            </a:p>
            <a:p>
              <a:pPr>
                <a:lnSpc>
                  <a:spcPct val="300000"/>
                </a:lnSpc>
              </a:pPr>
              <a:r>
                <a:rPr lang="en-US" sz="900" dirty="0"/>
                <a:t>Passport</a:t>
              </a:r>
            </a:p>
            <a:p>
              <a:pPr>
                <a:lnSpc>
                  <a:spcPct val="300000"/>
                </a:lnSpc>
              </a:pPr>
              <a:r>
                <a:rPr lang="en-US" sz="900" dirty="0"/>
                <a:t>Person</a:t>
              </a:r>
            </a:p>
            <a:p>
              <a:pPr>
                <a:lnSpc>
                  <a:spcPct val="300000"/>
                </a:lnSpc>
              </a:pPr>
              <a:r>
                <a:rPr lang="en-US" sz="900" dirty="0"/>
                <a:t>Person - Chat</a:t>
              </a:r>
            </a:p>
            <a:p>
              <a:pPr>
                <a:lnSpc>
                  <a:spcPct val="300000"/>
                </a:lnSpc>
              </a:pPr>
              <a:r>
                <a:rPr lang="en-US" sz="900" dirty="0"/>
                <a:t>Person - Female</a:t>
              </a:r>
            </a:p>
            <a:p>
              <a:pPr>
                <a:lnSpc>
                  <a:spcPct val="300000"/>
                </a:lnSpc>
              </a:pPr>
              <a:r>
                <a:rPr lang="en-US" sz="900" dirty="0"/>
                <a:t>Person – Leader</a:t>
              </a:r>
            </a:p>
            <a:p>
              <a:pPr>
                <a:lnSpc>
                  <a:spcPct val="300000"/>
                </a:lnSpc>
              </a:pPr>
              <a:r>
                <a:rPr lang="en-US" sz="900" dirty="0"/>
                <a:t>Person - Male</a:t>
              </a:r>
            </a:p>
            <a:p>
              <a:pPr>
                <a:lnSpc>
                  <a:spcPct val="300000"/>
                </a:lnSpc>
              </a:pPr>
              <a:r>
                <a:rPr lang="en-US" sz="900" dirty="0"/>
                <a:t>Person - Running 1</a:t>
              </a:r>
            </a:p>
          </p:txBody>
        </p:sp>
        <p:sp>
          <p:nvSpPr>
            <p:cNvPr id="12" name="TextBox 11"/>
            <p:cNvSpPr txBox="1"/>
            <p:nvPr/>
          </p:nvSpPr>
          <p:spPr>
            <a:xfrm>
              <a:off x="10363200" y="1104576"/>
              <a:ext cx="1447800" cy="5078313"/>
            </a:xfrm>
            <a:prstGeom prst="rect">
              <a:avLst/>
            </a:prstGeom>
            <a:noFill/>
          </p:spPr>
          <p:txBody>
            <a:bodyPr wrap="square" rtlCol="0">
              <a:spAutoFit/>
            </a:bodyPr>
            <a:lstStyle/>
            <a:p>
              <a:pPr>
                <a:lnSpc>
                  <a:spcPct val="300000"/>
                </a:lnSpc>
              </a:pPr>
              <a:r>
                <a:rPr lang="en-US" sz="900" dirty="0"/>
                <a:t>Person - Running 2</a:t>
              </a:r>
            </a:p>
            <a:p>
              <a:pPr>
                <a:lnSpc>
                  <a:spcPct val="300000"/>
                </a:lnSpc>
              </a:pPr>
              <a:r>
                <a:rPr lang="en-US" sz="900" dirty="0"/>
                <a:t>Person - Search</a:t>
              </a:r>
            </a:p>
            <a:p>
              <a:pPr>
                <a:lnSpc>
                  <a:spcPct val="300000"/>
                </a:lnSpc>
              </a:pPr>
              <a:r>
                <a:rPr lang="en-US" sz="900" dirty="0"/>
                <a:t>Person - Teach</a:t>
              </a:r>
            </a:p>
            <a:p>
              <a:pPr>
                <a:lnSpc>
                  <a:spcPct val="300000"/>
                </a:lnSpc>
              </a:pPr>
              <a:r>
                <a:rPr lang="en-US" sz="900" dirty="0"/>
                <a:t>Person - User</a:t>
              </a:r>
            </a:p>
            <a:p>
              <a:pPr>
                <a:lnSpc>
                  <a:spcPct val="300000"/>
                </a:lnSpc>
              </a:pPr>
              <a:r>
                <a:rPr lang="en-US" sz="900" dirty="0"/>
                <a:t>People - Learning</a:t>
              </a:r>
            </a:p>
            <a:p>
              <a:pPr>
                <a:lnSpc>
                  <a:spcPct val="300000"/>
                </a:lnSpc>
              </a:pPr>
              <a:r>
                <a:rPr lang="en-US" sz="900" dirty="0"/>
                <a:t>People - Team 1</a:t>
              </a:r>
            </a:p>
            <a:p>
              <a:pPr>
                <a:lnSpc>
                  <a:spcPct val="300000"/>
                </a:lnSpc>
              </a:pPr>
              <a:r>
                <a:rPr lang="en-US" sz="900" dirty="0"/>
                <a:t>People - Team 2</a:t>
              </a:r>
            </a:p>
            <a:p>
              <a:pPr>
                <a:lnSpc>
                  <a:spcPct val="300000"/>
                </a:lnSpc>
              </a:pPr>
              <a:r>
                <a:rPr lang="en-US" sz="900" dirty="0"/>
                <a:t>People - Team 3</a:t>
              </a:r>
            </a:p>
            <a:p>
              <a:pPr>
                <a:lnSpc>
                  <a:spcPct val="300000"/>
                </a:lnSpc>
              </a:pPr>
              <a:r>
                <a:rPr lang="en-US" sz="900" dirty="0"/>
                <a:t>People - Team 4</a:t>
              </a:r>
            </a:p>
            <a:p>
              <a:pPr>
                <a:lnSpc>
                  <a:spcPct val="300000"/>
                </a:lnSpc>
              </a:pPr>
              <a:r>
                <a:rPr lang="en-US" sz="900" dirty="0"/>
                <a:t>Phone</a:t>
              </a:r>
            </a:p>
            <a:p>
              <a:pPr>
                <a:lnSpc>
                  <a:spcPct val="300000"/>
                </a:lnSpc>
              </a:pPr>
              <a:r>
                <a:rPr lang="en-US" sz="900" dirty="0"/>
                <a:t>Phone - Conference</a:t>
              </a:r>
            </a:p>
            <a:p>
              <a:pPr>
                <a:lnSpc>
                  <a:spcPct val="300000"/>
                </a:lnSpc>
              </a:pPr>
              <a:r>
                <a:rPr lang="en-US" sz="900" dirty="0"/>
                <a:t>Phone - Fax</a:t>
              </a:r>
            </a:p>
          </p:txBody>
        </p:sp>
      </p:grpSp>
      <p:sp>
        <p:nvSpPr>
          <p:cNvPr id="13"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5" name="Rectangle 1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24031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cons 3">
    <p:spTree>
      <p:nvGrpSpPr>
        <p:cNvPr id="1" name=""/>
        <p:cNvGrpSpPr/>
        <p:nvPr/>
      </p:nvGrpSpPr>
      <p:grpSpPr>
        <a:xfrm>
          <a:off x="0" y="0"/>
          <a:ext cx="0" cy="0"/>
          <a:chOff x="0" y="0"/>
          <a:chExt cx="0" cy="0"/>
        </a:xfrm>
      </p:grpSpPr>
      <p:grpSp>
        <p:nvGrpSpPr>
          <p:cNvPr id="20" name="Group 19"/>
          <p:cNvGrpSpPr/>
          <p:nvPr userDrawn="1"/>
        </p:nvGrpSpPr>
        <p:grpSpPr>
          <a:xfrm>
            <a:off x="959089" y="1104576"/>
            <a:ext cx="8971088" cy="5078313"/>
            <a:chOff x="959089" y="1104576"/>
            <a:chExt cx="8971088" cy="5078313"/>
          </a:xfrm>
        </p:grpSpPr>
        <p:sp>
          <p:nvSpPr>
            <p:cNvPr id="21" name="TextBox 20"/>
            <p:cNvSpPr txBox="1"/>
            <p:nvPr/>
          </p:nvSpPr>
          <p:spPr>
            <a:xfrm>
              <a:off x="959089" y="1104576"/>
              <a:ext cx="1447800" cy="5078313"/>
            </a:xfrm>
            <a:prstGeom prst="rect">
              <a:avLst/>
            </a:prstGeom>
            <a:noFill/>
          </p:spPr>
          <p:txBody>
            <a:bodyPr wrap="square" rtlCol="0">
              <a:spAutoFit/>
            </a:bodyPr>
            <a:lstStyle/>
            <a:p>
              <a:pPr>
                <a:lnSpc>
                  <a:spcPct val="300000"/>
                </a:lnSpc>
              </a:pPr>
              <a:r>
                <a:rPr lang="en-US" sz="900" dirty="0"/>
                <a:t>Phone - Headset</a:t>
              </a:r>
            </a:p>
            <a:p>
              <a:pPr>
                <a:lnSpc>
                  <a:spcPct val="300000"/>
                </a:lnSpc>
              </a:pPr>
              <a:r>
                <a:rPr lang="en-US" sz="900" dirty="0"/>
                <a:t>Printer</a:t>
              </a:r>
            </a:p>
            <a:p>
              <a:pPr>
                <a:lnSpc>
                  <a:spcPct val="300000"/>
                </a:lnSpc>
              </a:pPr>
              <a:r>
                <a:rPr lang="en-US" sz="900" dirty="0"/>
                <a:t>Puzzle 1</a:t>
              </a:r>
            </a:p>
            <a:p>
              <a:pPr>
                <a:lnSpc>
                  <a:spcPct val="300000"/>
                </a:lnSpc>
              </a:pPr>
              <a:r>
                <a:rPr lang="en-US" sz="900" dirty="0"/>
                <a:t>Puzzle 2</a:t>
              </a:r>
            </a:p>
            <a:p>
              <a:pPr>
                <a:lnSpc>
                  <a:spcPct val="300000"/>
                </a:lnSpc>
              </a:pPr>
              <a:r>
                <a:rPr lang="en-US" sz="900" dirty="0"/>
                <a:t>Remote</a:t>
              </a:r>
            </a:p>
            <a:p>
              <a:pPr>
                <a:lnSpc>
                  <a:spcPct val="300000"/>
                </a:lnSpc>
              </a:pPr>
              <a:r>
                <a:rPr lang="en-US" sz="900" dirty="0"/>
                <a:t>Retail</a:t>
              </a:r>
            </a:p>
            <a:p>
              <a:pPr>
                <a:lnSpc>
                  <a:spcPct val="300000"/>
                </a:lnSpc>
              </a:pPr>
              <a:r>
                <a:rPr lang="en-US" sz="900" dirty="0"/>
                <a:t>Roadmap</a:t>
              </a:r>
            </a:p>
            <a:p>
              <a:pPr>
                <a:lnSpc>
                  <a:spcPct val="300000"/>
                </a:lnSpc>
              </a:pPr>
              <a:r>
                <a:rPr lang="en-US" sz="900" dirty="0"/>
                <a:t>Router</a:t>
              </a:r>
            </a:p>
            <a:p>
              <a:pPr>
                <a:lnSpc>
                  <a:spcPct val="300000"/>
                </a:lnSpc>
              </a:pPr>
              <a:r>
                <a:rPr lang="en-US" sz="900" dirty="0"/>
                <a:t>RPA</a:t>
              </a:r>
            </a:p>
            <a:p>
              <a:pPr>
                <a:lnSpc>
                  <a:spcPct val="300000"/>
                </a:lnSpc>
              </a:pPr>
              <a:r>
                <a:rPr lang="en-US" sz="900" dirty="0"/>
                <a:t>SAN</a:t>
              </a:r>
            </a:p>
            <a:p>
              <a:pPr>
                <a:lnSpc>
                  <a:spcPct val="300000"/>
                </a:lnSpc>
              </a:pPr>
              <a:r>
                <a:rPr lang="en-US" sz="900" dirty="0"/>
                <a:t>Search</a:t>
              </a:r>
            </a:p>
            <a:p>
              <a:pPr>
                <a:lnSpc>
                  <a:spcPct val="300000"/>
                </a:lnSpc>
              </a:pPr>
              <a:r>
                <a:rPr lang="en-US" sz="900" dirty="0"/>
                <a:t>Server</a:t>
              </a:r>
            </a:p>
          </p:txBody>
        </p:sp>
        <p:sp>
          <p:nvSpPr>
            <p:cNvPr id="22" name="TextBox 21"/>
            <p:cNvSpPr txBox="1"/>
            <p:nvPr/>
          </p:nvSpPr>
          <p:spPr>
            <a:xfrm>
              <a:off x="2839911" y="1104576"/>
              <a:ext cx="1447800" cy="5078313"/>
            </a:xfrm>
            <a:prstGeom prst="rect">
              <a:avLst/>
            </a:prstGeom>
            <a:noFill/>
          </p:spPr>
          <p:txBody>
            <a:bodyPr wrap="square" rtlCol="0">
              <a:spAutoFit/>
            </a:bodyPr>
            <a:lstStyle/>
            <a:p>
              <a:pPr>
                <a:lnSpc>
                  <a:spcPct val="300000"/>
                </a:lnSpc>
              </a:pPr>
              <a:r>
                <a:rPr lang="en-US" sz="900" dirty="0"/>
                <a:t>Server - Database</a:t>
              </a:r>
            </a:p>
            <a:p>
              <a:pPr>
                <a:lnSpc>
                  <a:spcPct val="300000"/>
                </a:lnSpc>
              </a:pPr>
              <a:r>
                <a:rPr lang="en-US" sz="900" dirty="0"/>
                <a:t>Server - Email</a:t>
              </a:r>
            </a:p>
            <a:p>
              <a:pPr>
                <a:lnSpc>
                  <a:spcPct val="300000"/>
                </a:lnSpc>
              </a:pPr>
              <a:r>
                <a:rPr lang="en-US" sz="900" dirty="0"/>
                <a:t>Server - Ecommerce</a:t>
              </a:r>
            </a:p>
            <a:p>
              <a:pPr>
                <a:lnSpc>
                  <a:spcPct val="300000"/>
                </a:lnSpc>
              </a:pPr>
              <a:r>
                <a:rPr lang="en-US" sz="900" dirty="0"/>
                <a:t>Server - File</a:t>
              </a:r>
            </a:p>
            <a:p>
              <a:pPr>
                <a:lnSpc>
                  <a:spcPct val="300000"/>
                </a:lnSpc>
              </a:pPr>
              <a:r>
                <a:rPr lang="en-US" sz="900" dirty="0"/>
                <a:t>Server - Web</a:t>
              </a:r>
            </a:p>
            <a:p>
              <a:pPr>
                <a:lnSpc>
                  <a:spcPct val="300000"/>
                </a:lnSpc>
              </a:pPr>
              <a:r>
                <a:rPr lang="en-US" sz="900" dirty="0"/>
                <a:t>Shield</a:t>
              </a:r>
            </a:p>
            <a:p>
              <a:pPr>
                <a:lnSpc>
                  <a:spcPct val="300000"/>
                </a:lnSpc>
              </a:pPr>
              <a:r>
                <a:rPr lang="en-US" sz="900" dirty="0"/>
                <a:t>Signal</a:t>
              </a:r>
            </a:p>
            <a:p>
              <a:pPr>
                <a:lnSpc>
                  <a:spcPct val="300000"/>
                </a:lnSpc>
              </a:pPr>
              <a:r>
                <a:rPr lang="en-US" sz="900" dirty="0"/>
                <a:t>Storage 1</a:t>
              </a:r>
            </a:p>
            <a:p>
              <a:pPr>
                <a:lnSpc>
                  <a:spcPct val="300000"/>
                </a:lnSpc>
              </a:pPr>
              <a:r>
                <a:rPr lang="en-US" sz="900" dirty="0"/>
                <a:t>Storage 2</a:t>
              </a:r>
            </a:p>
            <a:p>
              <a:pPr>
                <a:lnSpc>
                  <a:spcPct val="300000"/>
                </a:lnSpc>
              </a:pPr>
              <a:r>
                <a:rPr lang="en-US" sz="900" dirty="0"/>
                <a:t>Strategy</a:t>
              </a:r>
            </a:p>
            <a:p>
              <a:pPr>
                <a:lnSpc>
                  <a:spcPct val="300000"/>
                </a:lnSpc>
              </a:pPr>
              <a:r>
                <a:rPr lang="en-US" sz="900" dirty="0"/>
                <a:t>Switch</a:t>
              </a:r>
            </a:p>
            <a:p>
              <a:pPr>
                <a:lnSpc>
                  <a:spcPct val="300000"/>
                </a:lnSpc>
              </a:pPr>
              <a:r>
                <a:rPr lang="en-US" sz="900" dirty="0"/>
                <a:t>Symbol - Correct</a:t>
              </a:r>
            </a:p>
          </p:txBody>
        </p:sp>
        <p:sp>
          <p:nvSpPr>
            <p:cNvPr id="23" name="TextBox 22"/>
            <p:cNvSpPr txBox="1"/>
            <p:nvPr/>
          </p:nvSpPr>
          <p:spPr>
            <a:xfrm>
              <a:off x="4720733" y="1104576"/>
              <a:ext cx="1447800" cy="5078313"/>
            </a:xfrm>
            <a:prstGeom prst="rect">
              <a:avLst/>
            </a:prstGeom>
            <a:noFill/>
          </p:spPr>
          <p:txBody>
            <a:bodyPr wrap="square" rtlCol="0">
              <a:spAutoFit/>
            </a:bodyPr>
            <a:lstStyle/>
            <a:p>
              <a:pPr>
                <a:lnSpc>
                  <a:spcPct val="300000"/>
                </a:lnSpc>
              </a:pPr>
              <a:r>
                <a:rPr lang="en-US" sz="900" dirty="0"/>
                <a:t>Symbol - Question</a:t>
              </a:r>
            </a:p>
            <a:p>
              <a:pPr>
                <a:lnSpc>
                  <a:spcPct val="300000"/>
                </a:lnSpc>
              </a:pPr>
              <a:r>
                <a:rPr lang="en-US" sz="900" dirty="0"/>
                <a:t>Symbol - Urgent</a:t>
              </a:r>
            </a:p>
            <a:p>
              <a:pPr>
                <a:lnSpc>
                  <a:spcPct val="300000"/>
                </a:lnSpc>
              </a:pPr>
              <a:r>
                <a:rPr lang="en-US" sz="900" dirty="0"/>
                <a:t>Symbol - Warning</a:t>
              </a:r>
            </a:p>
            <a:p>
              <a:pPr>
                <a:lnSpc>
                  <a:spcPct val="300000"/>
                </a:lnSpc>
              </a:pPr>
              <a:r>
                <a:rPr lang="en-US" sz="900" dirty="0"/>
                <a:t>Symbol - Wrong</a:t>
              </a:r>
            </a:p>
            <a:p>
              <a:pPr>
                <a:lnSpc>
                  <a:spcPct val="300000"/>
                </a:lnSpc>
              </a:pPr>
              <a:r>
                <a:rPr lang="en-US" sz="900" dirty="0"/>
                <a:t>Telecom</a:t>
              </a:r>
            </a:p>
            <a:p>
              <a:pPr>
                <a:lnSpc>
                  <a:spcPct val="300000"/>
                </a:lnSpc>
              </a:pPr>
              <a:r>
                <a:rPr lang="en-US" sz="900" dirty="0"/>
                <a:t>Ticket</a:t>
              </a:r>
            </a:p>
            <a:p>
              <a:pPr>
                <a:lnSpc>
                  <a:spcPct val="300000"/>
                </a:lnSpc>
              </a:pPr>
              <a:r>
                <a:rPr lang="en-US" sz="900" dirty="0"/>
                <a:t>Time 1</a:t>
              </a:r>
            </a:p>
            <a:p>
              <a:pPr>
                <a:lnSpc>
                  <a:spcPct val="300000"/>
                </a:lnSpc>
              </a:pPr>
              <a:r>
                <a:rPr lang="en-US" sz="900" dirty="0"/>
                <a:t>Time 2</a:t>
              </a:r>
            </a:p>
            <a:p>
              <a:pPr>
                <a:lnSpc>
                  <a:spcPct val="300000"/>
                </a:lnSpc>
              </a:pPr>
              <a:r>
                <a:rPr lang="en-US" sz="900" dirty="0"/>
                <a:t>Thumbs Up</a:t>
              </a:r>
            </a:p>
            <a:p>
              <a:pPr>
                <a:lnSpc>
                  <a:spcPct val="300000"/>
                </a:lnSpc>
              </a:pPr>
              <a:r>
                <a:rPr lang="en-US" sz="900" dirty="0"/>
                <a:t>Tools</a:t>
              </a:r>
            </a:p>
            <a:p>
              <a:pPr>
                <a:lnSpc>
                  <a:spcPct val="300000"/>
                </a:lnSpc>
              </a:pPr>
              <a:r>
                <a:rPr lang="en-US" sz="900" dirty="0"/>
                <a:t>Toolbox</a:t>
              </a:r>
            </a:p>
            <a:p>
              <a:pPr>
                <a:lnSpc>
                  <a:spcPct val="300000"/>
                </a:lnSpc>
              </a:pPr>
              <a:r>
                <a:rPr lang="en-US" sz="900" dirty="0"/>
                <a:t>Transformation</a:t>
              </a:r>
            </a:p>
          </p:txBody>
        </p:sp>
        <p:sp>
          <p:nvSpPr>
            <p:cNvPr id="24" name="TextBox 23"/>
            <p:cNvSpPr txBox="1"/>
            <p:nvPr/>
          </p:nvSpPr>
          <p:spPr>
            <a:xfrm>
              <a:off x="6601555" y="1104576"/>
              <a:ext cx="1447800" cy="5078313"/>
            </a:xfrm>
            <a:prstGeom prst="rect">
              <a:avLst/>
            </a:prstGeom>
            <a:noFill/>
          </p:spPr>
          <p:txBody>
            <a:bodyPr wrap="square" rtlCol="0">
              <a:spAutoFit/>
            </a:bodyPr>
            <a:lstStyle/>
            <a:p>
              <a:pPr>
                <a:lnSpc>
                  <a:spcPct val="300000"/>
                </a:lnSpc>
              </a:pPr>
              <a:r>
                <a:rPr lang="en-US" sz="900" dirty="0"/>
                <a:t>Travel - Car</a:t>
              </a:r>
            </a:p>
            <a:p>
              <a:pPr>
                <a:lnSpc>
                  <a:spcPct val="300000"/>
                </a:lnSpc>
              </a:pPr>
              <a:r>
                <a:rPr lang="en-US" sz="900" dirty="0"/>
                <a:t>Travel - Plane</a:t>
              </a:r>
            </a:p>
            <a:p>
              <a:pPr>
                <a:lnSpc>
                  <a:spcPct val="300000"/>
                </a:lnSpc>
              </a:pPr>
              <a:r>
                <a:rPr lang="en-US" sz="900" dirty="0"/>
                <a:t>Travel - Rocket</a:t>
              </a:r>
            </a:p>
            <a:p>
              <a:pPr>
                <a:lnSpc>
                  <a:spcPct val="300000"/>
                </a:lnSpc>
              </a:pPr>
              <a:r>
                <a:rPr lang="en-US" sz="900" dirty="0"/>
                <a:t>Travel - Van</a:t>
              </a:r>
            </a:p>
            <a:p>
              <a:pPr>
                <a:lnSpc>
                  <a:spcPct val="300000"/>
                </a:lnSpc>
              </a:pPr>
              <a:r>
                <a:rPr lang="en-US" sz="900" dirty="0"/>
                <a:t>Trophy</a:t>
              </a:r>
            </a:p>
            <a:p>
              <a:pPr>
                <a:lnSpc>
                  <a:spcPct val="300000"/>
                </a:lnSpc>
              </a:pPr>
              <a:r>
                <a:rPr lang="en-US" sz="900" dirty="0"/>
                <a:t>Value 1</a:t>
              </a:r>
            </a:p>
            <a:p>
              <a:pPr>
                <a:lnSpc>
                  <a:spcPct val="300000"/>
                </a:lnSpc>
              </a:pPr>
              <a:r>
                <a:rPr lang="en-US" sz="900" dirty="0"/>
                <a:t>Value 2</a:t>
              </a:r>
            </a:p>
            <a:p>
              <a:pPr>
                <a:lnSpc>
                  <a:spcPct val="300000"/>
                </a:lnSpc>
              </a:pPr>
              <a:r>
                <a:rPr lang="en-US" sz="900" dirty="0"/>
                <a:t>Video 1</a:t>
              </a:r>
            </a:p>
            <a:p>
              <a:pPr>
                <a:lnSpc>
                  <a:spcPct val="300000"/>
                </a:lnSpc>
              </a:pPr>
              <a:r>
                <a:rPr lang="en-US" sz="900" dirty="0"/>
                <a:t>Video 2</a:t>
              </a:r>
            </a:p>
            <a:p>
              <a:pPr>
                <a:lnSpc>
                  <a:spcPct val="300000"/>
                </a:lnSpc>
              </a:pPr>
              <a:r>
                <a:rPr lang="en-US" sz="900" dirty="0"/>
                <a:t>Video 3</a:t>
              </a:r>
            </a:p>
            <a:p>
              <a:pPr>
                <a:lnSpc>
                  <a:spcPct val="300000"/>
                </a:lnSpc>
              </a:pPr>
              <a:r>
                <a:rPr lang="en-US" sz="900" dirty="0"/>
                <a:t>Video 4</a:t>
              </a:r>
            </a:p>
            <a:p>
              <a:pPr>
                <a:lnSpc>
                  <a:spcPct val="300000"/>
                </a:lnSpc>
              </a:pPr>
              <a:r>
                <a:rPr lang="en-US" sz="900" dirty="0"/>
                <a:t>Virtualization 1</a:t>
              </a:r>
            </a:p>
          </p:txBody>
        </p:sp>
        <p:sp>
          <p:nvSpPr>
            <p:cNvPr id="25" name="TextBox 24"/>
            <p:cNvSpPr txBox="1"/>
            <p:nvPr/>
          </p:nvSpPr>
          <p:spPr>
            <a:xfrm>
              <a:off x="8482377" y="1104576"/>
              <a:ext cx="1447800" cy="2096408"/>
            </a:xfrm>
            <a:prstGeom prst="rect">
              <a:avLst/>
            </a:prstGeom>
            <a:noFill/>
          </p:spPr>
          <p:txBody>
            <a:bodyPr wrap="square" rtlCol="0">
              <a:spAutoFit/>
            </a:bodyPr>
            <a:lstStyle/>
            <a:p>
              <a:pPr>
                <a:lnSpc>
                  <a:spcPct val="300000"/>
                </a:lnSpc>
              </a:pPr>
              <a:r>
                <a:rPr lang="en-US" sz="900" dirty="0"/>
                <a:t>Virtualization 2</a:t>
              </a:r>
            </a:p>
            <a:p>
              <a:pPr>
                <a:lnSpc>
                  <a:spcPct val="300000"/>
                </a:lnSpc>
              </a:pPr>
              <a:r>
                <a:rPr lang="en-US" sz="900" dirty="0"/>
                <a:t>Vision</a:t>
              </a:r>
            </a:p>
            <a:p>
              <a:pPr>
                <a:lnSpc>
                  <a:spcPct val="300000"/>
                </a:lnSpc>
              </a:pPr>
              <a:r>
                <a:rPr lang="en-US" sz="900" dirty="0"/>
                <a:t>VRTU</a:t>
              </a:r>
            </a:p>
            <a:p>
              <a:pPr>
                <a:lnSpc>
                  <a:spcPct val="300000"/>
                </a:lnSpc>
              </a:pPr>
              <a:r>
                <a:rPr lang="en-US" sz="900" dirty="0"/>
                <a:t>Workflow </a:t>
              </a:r>
            </a:p>
            <a:p>
              <a:pPr>
                <a:lnSpc>
                  <a:spcPct val="300000"/>
                </a:lnSpc>
              </a:pPr>
              <a:endParaRPr lang="en-US" sz="900" dirty="0"/>
            </a:p>
          </p:txBody>
        </p:sp>
      </p:grpSp>
      <p:sp>
        <p:nvSpPr>
          <p:cNvPr id="26"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27"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0" name="Rectangle 9"/>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293037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mp; Content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Rectangle 8"/>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10" name="Text Placeholder 2"/>
          <p:cNvSpPr>
            <a:spLocks noGrp="1"/>
          </p:cNvSpPr>
          <p:nvPr>
            <p:ph idx="1"/>
          </p:nvPr>
        </p:nvSpPr>
        <p:spPr>
          <a:xfrm>
            <a:off x="609600" y="1467207"/>
            <a:ext cx="10972800" cy="45259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915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 name="Rectangle 3"/>
          <p:cNvSpPr/>
          <p:nvPr userDrawn="1"/>
        </p:nvSpPr>
        <p:spPr>
          <a:xfrm>
            <a:off x="5181600" y="3739375"/>
            <a:ext cx="1828800" cy="63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664" tIns="22833" rIns="45664" bIns="22833" rtlCol="0" anchor="ctr"/>
          <a:lstStyle/>
          <a:p>
            <a:pPr algn="ctr"/>
            <a:endParaRPr lang="en-US" sz="1200" dirty="0">
              <a:solidFill>
                <a:schemeClr val="accent2"/>
              </a:solidFill>
              <a:latin typeface="Open Sans Light"/>
            </a:endParaRPr>
          </a:p>
        </p:txBody>
      </p:sp>
      <p:sp>
        <p:nvSpPr>
          <p:cNvPr id="6" name="Text Placeholder 5"/>
          <p:cNvSpPr>
            <a:spLocks noGrp="1"/>
          </p:cNvSpPr>
          <p:nvPr>
            <p:ph type="body" sz="quarter" idx="10" hasCustomPrompt="1"/>
          </p:nvPr>
        </p:nvSpPr>
        <p:spPr>
          <a:xfrm>
            <a:off x="1333500" y="2321560"/>
            <a:ext cx="9525000" cy="1295400"/>
          </a:xfrm>
          <a:prstGeom prst="rect">
            <a:avLst/>
          </a:prstGeom>
        </p:spPr>
        <p:txBody>
          <a:bodyPr anchor="b"/>
          <a:lstStyle>
            <a:lvl1pPr marL="0" indent="0" algn="ctr">
              <a:buNone/>
              <a:defRPr sz="4800" b="1">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dirty="0"/>
              <a:t>Section Title</a:t>
            </a: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7"/>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Tree>
    <p:extLst>
      <p:ext uri="{BB962C8B-B14F-4D97-AF65-F5344CB8AC3E}">
        <p14:creationId xmlns:p14="http://schemas.microsoft.com/office/powerpoint/2010/main" val="31724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9401"/>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801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noAutofit/>
          </a:bodyPr>
          <a:lstStyle>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81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91392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2"/>
          <p:cNvSpPr/>
          <p:nvPr userDrawn="1"/>
        </p:nvSpPr>
        <p:spPr>
          <a:xfrm>
            <a:off x="9123193" y="-6350"/>
            <a:ext cx="3068808" cy="2590800"/>
          </a:xfrm>
          <a:custGeom>
            <a:avLst/>
            <a:gdLst>
              <a:gd name="connsiteX0" fmla="*/ 6350 w 6115050"/>
              <a:gd name="connsiteY0" fmla="*/ 0 h 5162550"/>
              <a:gd name="connsiteX1" fmla="*/ 6115050 w 6115050"/>
              <a:gd name="connsiteY1" fmla="*/ 5162550 h 5162550"/>
              <a:gd name="connsiteX2" fmla="*/ 6115050 w 6115050"/>
              <a:gd name="connsiteY2" fmla="*/ 6350 h 5162550"/>
              <a:gd name="connsiteX3" fmla="*/ 0 w 6115050"/>
              <a:gd name="connsiteY3" fmla="*/ 6350 h 5162550"/>
            </a:gdLst>
            <a:ahLst/>
            <a:cxnLst>
              <a:cxn ang="0">
                <a:pos x="connsiteX0" y="connsiteY0"/>
              </a:cxn>
              <a:cxn ang="0">
                <a:pos x="connsiteX1" y="connsiteY1"/>
              </a:cxn>
              <a:cxn ang="0">
                <a:pos x="connsiteX2" y="connsiteY2"/>
              </a:cxn>
              <a:cxn ang="0">
                <a:pos x="connsiteX3" y="connsiteY3"/>
              </a:cxn>
            </a:cxnLst>
            <a:rect l="l" t="t" r="r" b="b"/>
            <a:pathLst>
              <a:path w="6115050" h="5162550">
                <a:moveTo>
                  <a:pt x="6350" y="0"/>
                </a:moveTo>
                <a:lnTo>
                  <a:pt x="6115050" y="5162550"/>
                </a:lnTo>
                <a:lnTo>
                  <a:pt x="6115050" y="6350"/>
                </a:lnTo>
                <a:lnTo>
                  <a:pt x="0" y="6350"/>
                </a:lnTo>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6905" y="386256"/>
            <a:ext cx="1456808" cy="497134"/>
          </a:xfrm>
          <a:prstGeom prst="rect">
            <a:avLst/>
          </a:prstGeom>
        </p:spPr>
      </p:pic>
      <p:sp>
        <p:nvSpPr>
          <p:cNvPr id="8" name="Freeform 7"/>
          <p:cNvSpPr/>
          <p:nvPr userDrawn="1"/>
        </p:nvSpPr>
        <p:spPr>
          <a:xfrm>
            <a:off x="11683705" y="1218744"/>
            <a:ext cx="508945" cy="1185497"/>
          </a:xfrm>
          <a:custGeom>
            <a:avLst/>
            <a:gdLst>
              <a:gd name="connsiteX0" fmla="*/ 250825 w 250825"/>
              <a:gd name="connsiteY0" fmla="*/ 127000 h 762000"/>
              <a:gd name="connsiteX1" fmla="*/ 98425 w 250825"/>
              <a:gd name="connsiteY1" fmla="*/ 0 h 762000"/>
              <a:gd name="connsiteX2" fmla="*/ 0 w 250825"/>
              <a:gd name="connsiteY2" fmla="*/ 762000 h 762000"/>
              <a:gd name="connsiteX3" fmla="*/ 250825 w 250825"/>
              <a:gd name="connsiteY3" fmla="*/ 127000 h 762000"/>
              <a:gd name="connsiteX0" fmla="*/ 250825 w 250825"/>
              <a:gd name="connsiteY0" fmla="*/ 227371 h 862371"/>
              <a:gd name="connsiteX1" fmla="*/ 241812 w 250825"/>
              <a:gd name="connsiteY1" fmla="*/ 0 h 862371"/>
              <a:gd name="connsiteX2" fmla="*/ 0 w 250825"/>
              <a:gd name="connsiteY2" fmla="*/ 862371 h 862371"/>
              <a:gd name="connsiteX3" fmla="*/ 250825 w 250825"/>
              <a:gd name="connsiteY3" fmla="*/ 227371 h 862371"/>
              <a:gd name="connsiteX0" fmla="*/ 349045 w 349045"/>
              <a:gd name="connsiteY0" fmla="*/ 0 h 635000"/>
              <a:gd name="connsiteX1" fmla="*/ 0 w 349045"/>
              <a:gd name="connsiteY1" fmla="*/ 559210 h 635000"/>
              <a:gd name="connsiteX2" fmla="*/ 98220 w 349045"/>
              <a:gd name="connsiteY2" fmla="*/ 635000 h 635000"/>
              <a:gd name="connsiteX3" fmla="*/ 349045 w 349045"/>
              <a:gd name="connsiteY3" fmla="*/ 0 h 635000"/>
              <a:gd name="connsiteX0" fmla="*/ 351093 w 351093"/>
              <a:gd name="connsiteY0" fmla="*/ 0 h 635000"/>
              <a:gd name="connsiteX1" fmla="*/ 0 w 351093"/>
              <a:gd name="connsiteY1" fmla="*/ 562283 h 635000"/>
              <a:gd name="connsiteX2" fmla="*/ 100268 w 351093"/>
              <a:gd name="connsiteY2" fmla="*/ 635000 h 635000"/>
              <a:gd name="connsiteX3" fmla="*/ 351093 w 351093"/>
              <a:gd name="connsiteY3" fmla="*/ 0 h 635000"/>
              <a:gd name="connsiteX0" fmla="*/ 351093 w 351093"/>
              <a:gd name="connsiteY0" fmla="*/ 0 h 645242"/>
              <a:gd name="connsiteX1" fmla="*/ 0 w 351093"/>
              <a:gd name="connsiteY1" fmla="*/ 562283 h 645242"/>
              <a:gd name="connsiteX2" fmla="*/ 100268 w 351093"/>
              <a:gd name="connsiteY2" fmla="*/ 645242 h 645242"/>
              <a:gd name="connsiteX3" fmla="*/ 351093 w 351093"/>
              <a:gd name="connsiteY3" fmla="*/ 0 h 645242"/>
              <a:gd name="connsiteX0" fmla="*/ 344948 w 344948"/>
              <a:gd name="connsiteY0" fmla="*/ 0 h 636024"/>
              <a:gd name="connsiteX1" fmla="*/ 0 w 344948"/>
              <a:gd name="connsiteY1" fmla="*/ 553065 h 636024"/>
              <a:gd name="connsiteX2" fmla="*/ 100268 w 344948"/>
              <a:gd name="connsiteY2" fmla="*/ 636024 h 636024"/>
              <a:gd name="connsiteX3" fmla="*/ 344948 w 344948"/>
              <a:gd name="connsiteY3" fmla="*/ 0 h 636024"/>
              <a:gd name="connsiteX0" fmla="*/ 407303 w 407303"/>
              <a:gd name="connsiteY0" fmla="*/ 0 h 636024"/>
              <a:gd name="connsiteX1" fmla="*/ 0 w 407303"/>
              <a:gd name="connsiteY1" fmla="*/ 496945 h 636024"/>
              <a:gd name="connsiteX2" fmla="*/ 162623 w 407303"/>
              <a:gd name="connsiteY2" fmla="*/ 636024 h 636024"/>
              <a:gd name="connsiteX3" fmla="*/ 407303 w 407303"/>
              <a:gd name="connsiteY3" fmla="*/ 0 h 636024"/>
              <a:gd name="connsiteX0" fmla="*/ 396057 w 396057"/>
              <a:gd name="connsiteY0" fmla="*/ 0 h 688505"/>
              <a:gd name="connsiteX1" fmla="*/ 0 w 396057"/>
              <a:gd name="connsiteY1" fmla="*/ 549426 h 688505"/>
              <a:gd name="connsiteX2" fmla="*/ 162623 w 396057"/>
              <a:gd name="connsiteY2" fmla="*/ 688505 h 688505"/>
              <a:gd name="connsiteX3" fmla="*/ 396057 w 396057"/>
              <a:gd name="connsiteY3" fmla="*/ 0 h 688505"/>
              <a:gd name="connsiteX0" fmla="*/ 396057 w 396057"/>
              <a:gd name="connsiteY0" fmla="*/ 0 h 746807"/>
              <a:gd name="connsiteX1" fmla="*/ 0 w 396057"/>
              <a:gd name="connsiteY1" fmla="*/ 549426 h 746807"/>
              <a:gd name="connsiteX2" fmla="*/ 225410 w 396057"/>
              <a:gd name="connsiteY2" fmla="*/ 746807 h 746807"/>
              <a:gd name="connsiteX3" fmla="*/ 396057 w 396057"/>
              <a:gd name="connsiteY3" fmla="*/ 0 h 746807"/>
              <a:gd name="connsiteX0" fmla="*/ 396057 w 396057"/>
              <a:gd name="connsiteY0" fmla="*/ 0 h 778201"/>
              <a:gd name="connsiteX1" fmla="*/ 0 w 396057"/>
              <a:gd name="connsiteY1" fmla="*/ 549426 h 778201"/>
              <a:gd name="connsiteX2" fmla="*/ 288197 w 396057"/>
              <a:gd name="connsiteY2" fmla="*/ 778201 h 778201"/>
              <a:gd name="connsiteX3" fmla="*/ 396057 w 396057"/>
              <a:gd name="connsiteY3" fmla="*/ 0 h 778201"/>
              <a:gd name="connsiteX0" fmla="*/ 432142 w 432142"/>
              <a:gd name="connsiteY0" fmla="*/ 0 h 922543"/>
              <a:gd name="connsiteX1" fmla="*/ 0 w 432142"/>
              <a:gd name="connsiteY1" fmla="*/ 693768 h 922543"/>
              <a:gd name="connsiteX2" fmla="*/ 288197 w 432142"/>
              <a:gd name="connsiteY2" fmla="*/ 922543 h 922543"/>
              <a:gd name="connsiteX3" fmla="*/ 432142 w 432142"/>
              <a:gd name="connsiteY3" fmla="*/ 0 h 922543"/>
              <a:gd name="connsiteX0" fmla="*/ 396057 w 396057"/>
              <a:gd name="connsiteY0" fmla="*/ 0 h 922543"/>
              <a:gd name="connsiteX1" fmla="*/ 0 w 396057"/>
              <a:gd name="connsiteY1" fmla="*/ 729854 h 922543"/>
              <a:gd name="connsiteX2" fmla="*/ 252112 w 396057"/>
              <a:gd name="connsiteY2" fmla="*/ 922543 h 922543"/>
              <a:gd name="connsiteX3" fmla="*/ 396057 w 396057"/>
              <a:gd name="connsiteY3" fmla="*/ 0 h 922543"/>
            </a:gdLst>
            <a:ahLst/>
            <a:cxnLst>
              <a:cxn ang="0">
                <a:pos x="connsiteX0" y="connsiteY0"/>
              </a:cxn>
              <a:cxn ang="0">
                <a:pos x="connsiteX1" y="connsiteY1"/>
              </a:cxn>
              <a:cxn ang="0">
                <a:pos x="connsiteX2" y="connsiteY2"/>
              </a:cxn>
              <a:cxn ang="0">
                <a:pos x="connsiteX3" y="connsiteY3"/>
              </a:cxn>
            </a:cxnLst>
            <a:rect l="l" t="t" r="r" b="b"/>
            <a:pathLst>
              <a:path w="396057" h="922543">
                <a:moveTo>
                  <a:pt x="396057" y="0"/>
                </a:moveTo>
                <a:lnTo>
                  <a:pt x="0" y="729854"/>
                </a:lnTo>
                <a:lnTo>
                  <a:pt x="252112" y="922543"/>
                </a:lnTo>
                <a:lnTo>
                  <a:pt x="396057" y="0"/>
                </a:lnTo>
                <a:close/>
              </a:path>
            </a:pathLst>
          </a:cu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1" name="Right Triangle 10"/>
          <p:cNvSpPr/>
          <p:nvPr userDrawn="1"/>
        </p:nvSpPr>
        <p:spPr>
          <a:xfrm flipH="1">
            <a:off x="10287000" y="1214482"/>
            <a:ext cx="1904999" cy="5657267"/>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Freeform 19"/>
          <p:cNvSpPr/>
          <p:nvPr userDrawn="1"/>
        </p:nvSpPr>
        <p:spPr>
          <a:xfrm>
            <a:off x="711200" y="3879633"/>
            <a:ext cx="9872270" cy="67800"/>
          </a:xfrm>
          <a:custGeom>
            <a:avLst/>
            <a:gdLst>
              <a:gd name="connsiteX0" fmla="*/ 0 w 9872270"/>
              <a:gd name="connsiteY0" fmla="*/ 0 h 67800"/>
              <a:gd name="connsiteX1" fmla="*/ 9872270 w 9872270"/>
              <a:gd name="connsiteY1" fmla="*/ 0 h 67800"/>
              <a:gd name="connsiteX2" fmla="*/ 9850950 w 9872270"/>
              <a:gd name="connsiteY2" fmla="*/ 63316 h 67800"/>
              <a:gd name="connsiteX3" fmla="*/ 9848850 w 9872270"/>
              <a:gd name="connsiteY3" fmla="*/ 67800 h 67800"/>
              <a:gd name="connsiteX4" fmla="*/ 0 w 9872270"/>
              <a:gd name="connsiteY4" fmla="*/ 67165 h 6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2270" h="67800">
                <a:moveTo>
                  <a:pt x="0" y="0"/>
                </a:moveTo>
                <a:lnTo>
                  <a:pt x="9872270" y="0"/>
                </a:lnTo>
                <a:lnTo>
                  <a:pt x="9850950" y="63316"/>
                </a:lnTo>
                <a:lnTo>
                  <a:pt x="9848850" y="67800"/>
                </a:lnTo>
                <a:lnTo>
                  <a:pt x="0" y="67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Title 1"/>
          <p:cNvSpPr>
            <a:spLocks noGrp="1"/>
          </p:cNvSpPr>
          <p:nvPr>
            <p:ph type="title" hasCustomPrompt="1"/>
          </p:nvPr>
        </p:nvSpPr>
        <p:spPr>
          <a:xfrm>
            <a:off x="613035" y="1759690"/>
            <a:ext cx="7540365" cy="2086078"/>
          </a:xfrm>
          <a:prstGeom prst="rect">
            <a:avLst/>
          </a:prstGeom>
        </p:spPr>
        <p:txBody>
          <a:bodyPr anchor="b"/>
          <a:lstStyle>
            <a:lvl1pPr>
              <a:defRPr sz="5500" b="1">
                <a:solidFill>
                  <a:schemeClr val="accent5"/>
                </a:solidFill>
                <a:latin typeface="Calibri" charset="0"/>
                <a:ea typeface="Calibri" charset="0"/>
                <a:cs typeface="Calibri" charset="0"/>
              </a:defRPr>
            </a:lvl1pPr>
          </a:lstStyle>
          <a:p>
            <a:r>
              <a:rPr lang="en-US" dirty="0"/>
              <a:t>Title of Presentation</a:t>
            </a:r>
          </a:p>
        </p:txBody>
      </p:sp>
      <p:sp>
        <p:nvSpPr>
          <p:cNvPr id="13" name="Picture Placeholder 15"/>
          <p:cNvSpPr>
            <a:spLocks noGrp="1"/>
          </p:cNvSpPr>
          <p:nvPr>
            <p:ph type="pic" sz="quarter" idx="12" hasCustomPrompt="1"/>
          </p:nvPr>
        </p:nvSpPr>
        <p:spPr>
          <a:xfrm>
            <a:off x="704794" y="135759"/>
            <a:ext cx="1935173" cy="1279823"/>
          </a:xfrm>
          <a:prstGeom prst="rect">
            <a:avLst/>
          </a:prstGeom>
          <a:solidFill>
            <a:schemeClr val="tx1">
              <a:lumMod val="20000"/>
              <a:lumOff val="80000"/>
            </a:schemeClr>
          </a:solidFill>
        </p:spPr>
        <p:txBody>
          <a:bodyPr/>
          <a:lstStyle>
            <a:lvl1pPr marL="0" indent="0" algn="ctr">
              <a:buNone/>
              <a:defRPr sz="1600">
                <a:solidFill>
                  <a:schemeClr val="bg1"/>
                </a:solidFill>
              </a:defRPr>
            </a:lvl1pPr>
          </a:lstStyle>
          <a:p>
            <a:r>
              <a:rPr lang="en-US"/>
              <a:t>Client Logo</a:t>
            </a:r>
          </a:p>
        </p:txBody>
      </p:sp>
      <p:sp>
        <p:nvSpPr>
          <p:cNvPr id="15" name="Text Placeholder 12"/>
          <p:cNvSpPr>
            <a:spLocks noGrp="1"/>
          </p:cNvSpPr>
          <p:nvPr>
            <p:ph type="body" sz="quarter" idx="13" hasCustomPrompt="1"/>
          </p:nvPr>
        </p:nvSpPr>
        <p:spPr>
          <a:xfrm>
            <a:off x="612775" y="4123905"/>
            <a:ext cx="6321425" cy="366452"/>
          </a:xfrm>
          <a:prstGeom prst="rect">
            <a:avLst/>
          </a:prstGeom>
        </p:spPr>
        <p:txBody>
          <a:bodyPr/>
          <a:lstStyle>
            <a:lvl1pPr marL="0" indent="0">
              <a:buNone/>
              <a:defRPr sz="1400" b="1" cap="all" spc="600" baseline="0">
                <a:solidFill>
                  <a:schemeClr val="accent1"/>
                </a:solidFill>
              </a:defRPr>
            </a:lvl1pPr>
          </a:lstStyle>
          <a:p>
            <a:pPr lvl="0"/>
            <a:r>
              <a:rPr lang="en-US" dirty="0"/>
              <a:t>PRACTICE AREA</a:t>
            </a:r>
          </a:p>
        </p:txBody>
      </p:sp>
      <p:sp>
        <p:nvSpPr>
          <p:cNvPr id="19" name="Text Placeholder 12"/>
          <p:cNvSpPr>
            <a:spLocks noGrp="1"/>
          </p:cNvSpPr>
          <p:nvPr>
            <p:ph type="body" sz="quarter" idx="11" hasCustomPrompt="1"/>
          </p:nvPr>
        </p:nvSpPr>
        <p:spPr>
          <a:xfrm>
            <a:off x="612775" y="4848900"/>
            <a:ext cx="3578225" cy="762000"/>
          </a:xfrm>
          <a:prstGeom prst="rect">
            <a:avLst/>
          </a:prstGeom>
        </p:spPr>
        <p:txBody>
          <a:bodyPr/>
          <a:lstStyle>
            <a:lvl1pPr marL="0" indent="0">
              <a:buNone/>
              <a:defRPr sz="1400">
                <a:solidFill>
                  <a:schemeClr val="accent5"/>
                </a:solidFill>
              </a:defRPr>
            </a:lvl1pPr>
          </a:lstStyle>
          <a:p>
            <a:pPr lvl="0"/>
            <a:r>
              <a:rPr lang="en-US" dirty="0"/>
              <a:t>Presenter and/or Date</a:t>
            </a:r>
          </a:p>
        </p:txBody>
      </p:sp>
    </p:spTree>
    <p:extLst>
      <p:ext uri="{BB962C8B-B14F-4D97-AF65-F5344CB8AC3E}">
        <p14:creationId xmlns:p14="http://schemas.microsoft.com/office/powerpoint/2010/main" val="2679603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p:cNvSpPr/>
          <p:nvPr userDrawn="1"/>
        </p:nvSpPr>
        <p:spPr>
          <a:xfrm>
            <a:off x="253093" y="2897892"/>
            <a:ext cx="3076647" cy="1075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r>
              <a:rPr lang="en-US" sz="5500" b="1" dirty="0">
                <a:solidFill>
                  <a:schemeClr val="accent5"/>
                </a:solidFill>
              </a:rPr>
              <a:t>Agenda</a:t>
            </a:r>
          </a:p>
        </p:txBody>
      </p:sp>
      <p:sp>
        <p:nvSpPr>
          <p:cNvPr id="5" name="Rectangle 4"/>
          <p:cNvSpPr/>
          <p:nvPr userDrawn="1"/>
        </p:nvSpPr>
        <p:spPr>
          <a:xfrm>
            <a:off x="3703436" y="685800"/>
            <a:ext cx="64008"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7"/>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
        <p:nvSpPr>
          <p:cNvPr id="15" name="Text Placeholder 14"/>
          <p:cNvSpPr>
            <a:spLocks noGrp="1"/>
          </p:cNvSpPr>
          <p:nvPr>
            <p:ph type="body" sz="quarter" idx="10" hasCustomPrompt="1"/>
          </p:nvPr>
        </p:nvSpPr>
        <p:spPr>
          <a:xfrm>
            <a:off x="4267200" y="685800"/>
            <a:ext cx="7162800" cy="5486400"/>
          </a:xfrm>
          <a:prstGeom prst="rect">
            <a:avLst/>
          </a:prstGeom>
        </p:spPr>
        <p:txBody>
          <a:bodyPr anchor="ctr"/>
          <a:lstStyle>
            <a:lvl1pPr marL="0" marR="0" indent="0" algn="l" defTabSz="914400" rtl="0" eaLnBrk="1" fontAlgn="auto" latinLnBrk="0" hangingPunct="1">
              <a:lnSpc>
                <a:spcPct val="200000"/>
              </a:lnSpc>
              <a:spcBef>
                <a:spcPts val="0"/>
              </a:spcBef>
              <a:spcAft>
                <a:spcPts val="0"/>
              </a:spcAft>
              <a:buClrTx/>
              <a:buSzTx/>
              <a:buFont typeface="Arial"/>
              <a:buNone/>
              <a:tabLst/>
              <a:defRPr sz="2600"/>
            </a:lvl1pPr>
          </a:lstStyle>
          <a:p>
            <a:pPr marL="0" marR="0" lvl="0" indent="0" algn="l" defTabSz="914400" rtl="0" eaLnBrk="1" fontAlgn="auto" latinLnBrk="0" hangingPunct="1">
              <a:lnSpc>
                <a:spcPct val="200000"/>
              </a:lnSpc>
              <a:spcBef>
                <a:spcPts val="0"/>
              </a:spcBef>
              <a:spcAft>
                <a:spcPts val="0"/>
              </a:spcAft>
              <a:buClrTx/>
              <a:buSzTx/>
              <a:buFont typeface="Arial"/>
              <a:buNone/>
              <a:tabLst/>
              <a:defRPr/>
            </a:pPr>
            <a:r>
              <a:rPr lang="en-US"/>
              <a:t>Agenda Item</a:t>
            </a:r>
            <a:br>
              <a:rPr lang="en-US"/>
            </a:br>
            <a:r>
              <a:rPr lang="en-US"/>
              <a:t>Agenda Item</a:t>
            </a:r>
            <a:br>
              <a:rPr lang="en-US"/>
            </a:br>
            <a:r>
              <a:rPr lang="en-US"/>
              <a:t>Agenda Item</a:t>
            </a:r>
            <a:br>
              <a:rPr lang="en-US"/>
            </a:br>
            <a:r>
              <a:rPr lang="en-US"/>
              <a:t>Agenda Item</a:t>
            </a:r>
          </a:p>
        </p:txBody>
      </p:sp>
    </p:spTree>
    <p:extLst>
      <p:ext uri="{BB962C8B-B14F-4D97-AF65-F5344CB8AC3E}">
        <p14:creationId xmlns:p14="http://schemas.microsoft.com/office/powerpoint/2010/main" val="39211984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Rectangle 3"/>
          <p:cNvSpPr/>
          <p:nvPr userDrawn="1"/>
        </p:nvSpPr>
        <p:spPr>
          <a:xfrm>
            <a:off x="5181600" y="4033290"/>
            <a:ext cx="1828800" cy="63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664" tIns="22833" rIns="45664" bIns="22833" rtlCol="0" anchor="ctr"/>
          <a:lstStyle/>
          <a:p>
            <a:pPr algn="ctr"/>
            <a:endParaRPr lang="en-US" sz="1200" dirty="0">
              <a:solidFill>
                <a:schemeClr val="accent2"/>
              </a:solidFill>
              <a:latin typeface="Open Sans Light"/>
            </a:endParaRPr>
          </a:p>
        </p:txBody>
      </p:sp>
      <p:sp>
        <p:nvSpPr>
          <p:cNvPr id="6" name="Text Placeholder 5"/>
          <p:cNvSpPr>
            <a:spLocks noGrp="1"/>
          </p:cNvSpPr>
          <p:nvPr>
            <p:ph type="body" sz="quarter" idx="10" hasCustomPrompt="1"/>
          </p:nvPr>
        </p:nvSpPr>
        <p:spPr>
          <a:xfrm>
            <a:off x="609600" y="2046515"/>
            <a:ext cx="10972800" cy="1864360"/>
          </a:xfrm>
          <a:prstGeom prst="rect">
            <a:avLst/>
          </a:prstGeom>
        </p:spPr>
        <p:txBody>
          <a:bodyPr anchor="b"/>
          <a:lstStyle>
            <a:lvl1pPr marL="0" indent="0" algn="ctr">
              <a:buNone/>
              <a:defRPr sz="5500" b="1" cap="none" baseline="0">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dirty="0"/>
              <a:t>Section Title</a:t>
            </a:r>
          </a:p>
        </p:txBody>
      </p:sp>
      <p:sp>
        <p:nvSpPr>
          <p:cNvPr id="7" name="Right Triangle 6"/>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7"/>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Tree>
    <p:extLst>
      <p:ext uri="{BB962C8B-B14F-4D97-AF65-F5344CB8AC3E}">
        <p14:creationId xmlns:p14="http://schemas.microsoft.com/office/powerpoint/2010/main" val="154246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1758043" y="2901044"/>
            <a:ext cx="8675914" cy="91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solidFill>
                  <a:schemeClr val="accent5"/>
                </a:solidFill>
              </a:rPr>
              <a:t>THANK YOU</a:t>
            </a:r>
          </a:p>
        </p:txBody>
      </p:sp>
      <p:sp>
        <p:nvSpPr>
          <p:cNvPr id="7" name="Rectangle 6"/>
          <p:cNvSpPr/>
          <p:nvPr userDrawn="1"/>
        </p:nvSpPr>
        <p:spPr>
          <a:xfrm>
            <a:off x="381000" y="6242958"/>
            <a:ext cx="11308563" cy="666593"/>
          </a:xfrm>
          <a:prstGeom prst="rect">
            <a:avLst/>
          </a:prstGeom>
        </p:spPr>
        <p:txBody>
          <a:bodyPr wrap="square">
            <a:spAutoFit/>
          </a:bodyPr>
          <a:lstStyle/>
          <a:p>
            <a:pPr algn="ctr">
              <a:defRPr/>
            </a:pPr>
            <a:endParaRPr lang="en-US" sz="933" b="0" i="0" dirty="0">
              <a:solidFill>
                <a:schemeClr val="bg1">
                  <a:lumMod val="50000"/>
                </a:schemeClr>
              </a:solidFill>
              <a:latin typeface="Calibri"/>
              <a:cs typeface="Calibri"/>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933" kern="1200" spc="0" baseline="0" dirty="0">
                <a:solidFill>
                  <a:schemeClr val="bg1">
                    <a:lumMod val="50000"/>
                  </a:schemeClr>
                </a:solidFill>
                <a:latin typeface="Calibri"/>
                <a:ea typeface="+mn-ea"/>
                <a:cs typeface="Calibri"/>
              </a:rPr>
              <a:t>© 2018 Virtusa Corporation. </a:t>
            </a:r>
            <a:r>
              <a:rPr lang="en-US" sz="933" b="0" i="0" dirty="0">
                <a:solidFill>
                  <a:schemeClr val="bg1">
                    <a:lumMod val="50000"/>
                  </a:schemeClr>
                </a:solidFill>
                <a:latin typeface="Calibri"/>
                <a:cs typeface="Calibri"/>
              </a:rPr>
              <a:t>All rights reserved. Virtusa and all other related logos are either registered trademarks or trademarks of Virtusa Corporation in the United States, the European Union, and/or India. </a:t>
            </a:r>
            <a:br>
              <a:rPr lang="en-US" sz="933" b="0" i="0" dirty="0">
                <a:solidFill>
                  <a:schemeClr val="bg1">
                    <a:lumMod val="50000"/>
                  </a:schemeClr>
                </a:solidFill>
                <a:latin typeface="Calibri"/>
                <a:cs typeface="Calibri"/>
              </a:rPr>
            </a:br>
            <a:r>
              <a:rPr lang="en-US" sz="933" b="0" i="0" dirty="0">
                <a:solidFill>
                  <a:schemeClr val="bg1">
                    <a:lumMod val="50000"/>
                  </a:schemeClr>
                </a:solidFill>
                <a:latin typeface="Calibri"/>
                <a:cs typeface="Calibri"/>
              </a:rPr>
              <a:t>All other company and service names are the property of their respective holders and may be registered trademarks or trademarks in the United States and/or other countries.</a:t>
            </a:r>
          </a:p>
          <a:p>
            <a:pPr algn="ctr">
              <a:defRPr/>
            </a:pPr>
            <a:endParaRPr lang="en-US" sz="933" b="0" i="0" dirty="0">
              <a:solidFill>
                <a:schemeClr val="bg1">
                  <a:lumMod val="50000"/>
                </a:schemeClr>
              </a:solidFill>
              <a:latin typeface="Calibri"/>
              <a:cs typeface="Calibri"/>
            </a:endParaRPr>
          </a:p>
        </p:txBody>
      </p:sp>
      <p:sp>
        <p:nvSpPr>
          <p:cNvPr id="12" name="Right Triangle 11"/>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
        <p:nvSpPr>
          <p:cNvPr id="15" name="Rectangle 14"/>
          <p:cNvSpPr/>
          <p:nvPr userDrawn="1"/>
        </p:nvSpPr>
        <p:spPr>
          <a:xfrm>
            <a:off x="4724400" y="4033290"/>
            <a:ext cx="2743200" cy="63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664" tIns="22833" rIns="45664" bIns="22833" rtlCol="0" anchor="ctr"/>
          <a:lstStyle/>
          <a:p>
            <a:pPr algn="ctr"/>
            <a:endParaRPr lang="en-US" sz="1200" dirty="0">
              <a:solidFill>
                <a:schemeClr val="accent2"/>
              </a:solidFill>
              <a:latin typeface="Open Sans Light"/>
            </a:endParaRPr>
          </a:p>
        </p:txBody>
      </p:sp>
    </p:spTree>
    <p:extLst>
      <p:ext uri="{BB962C8B-B14F-4D97-AF65-F5344CB8AC3E}">
        <p14:creationId xmlns:p14="http://schemas.microsoft.com/office/powerpoint/2010/main" val="141130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rtusa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427" y="2440370"/>
            <a:ext cx="3630244" cy="1270844"/>
          </a:xfrm>
          <a:prstGeom prst="rect">
            <a:avLst/>
          </a:prstGeom>
        </p:spPr>
      </p:pic>
      <p:sp>
        <p:nvSpPr>
          <p:cNvPr id="4" name="Freeform 3"/>
          <p:cNvSpPr/>
          <p:nvPr userDrawn="1"/>
        </p:nvSpPr>
        <p:spPr>
          <a:xfrm flipH="1">
            <a:off x="914400" y="6010650"/>
            <a:ext cx="11277600"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Right Triangle 4"/>
          <p:cNvSpPr/>
          <p:nvPr userDrawn="1"/>
        </p:nvSpPr>
        <p:spPr>
          <a:xfrm>
            <a:off x="1" y="5410200"/>
            <a:ext cx="1428693" cy="14478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 name="Freeform 5"/>
          <p:cNvSpPr/>
          <p:nvPr userDrawn="1"/>
        </p:nvSpPr>
        <p:spPr>
          <a:xfrm flipH="1">
            <a:off x="1145366" y="657231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Rectangle 7"/>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bg1">
                  <a:alpha val="60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bg1">
                    <a:alpha val="60000"/>
                  </a:schemeClr>
                </a:solidFill>
                <a:latin typeface="Calibri"/>
                <a:ea typeface="+mn-ea"/>
                <a:cs typeface="Calibri"/>
              </a:rPr>
              <a:t>© 2018 Virtusa Corporation. </a:t>
            </a:r>
            <a:r>
              <a:rPr lang="en-US" sz="900" b="0" i="0" dirty="0">
                <a:solidFill>
                  <a:schemeClr val="bg1">
                    <a:alpha val="60000"/>
                  </a:schemeClr>
                </a:solidFill>
                <a:latin typeface="Calibri"/>
                <a:cs typeface="Calibri"/>
              </a:rPr>
              <a:t>All rights reserved. </a:t>
            </a:r>
            <a:endParaRPr lang="en-US" sz="700" b="0" i="0" dirty="0">
              <a:solidFill>
                <a:schemeClr val="bg1">
                  <a:alpha val="60000"/>
                </a:schemeClr>
              </a:solidFill>
              <a:latin typeface="Calibri"/>
              <a:cs typeface="Calibri"/>
            </a:endParaRPr>
          </a:p>
        </p:txBody>
      </p:sp>
    </p:spTree>
    <p:extLst>
      <p:ext uri="{BB962C8B-B14F-4D97-AF65-F5344CB8AC3E}">
        <p14:creationId xmlns:p14="http://schemas.microsoft.com/office/powerpoint/2010/main" val="3658687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Box 9"/>
          <p:cNvSpPr txBox="1">
            <a:spLocks noChangeArrowheads="1"/>
          </p:cNvSpPr>
          <p:nvPr userDrawn="1"/>
        </p:nvSpPr>
        <p:spPr bwMode="auto">
          <a:xfrm>
            <a:off x="1016000" y="587981"/>
            <a:ext cx="1104790" cy="230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300">
                <a:solidFill>
                  <a:schemeClr val="tx1"/>
                </a:solidFill>
                <a:latin typeface="Calibri" charset="0"/>
                <a:ea typeface="ＭＳ Ｐゴシック" charset="-128"/>
              </a:defRPr>
            </a:lvl1pPr>
            <a:lvl2pPr marL="742950" indent="-285750">
              <a:defRPr sz="4300">
                <a:solidFill>
                  <a:schemeClr val="tx1"/>
                </a:solidFill>
                <a:latin typeface="Calibri" charset="0"/>
                <a:ea typeface="ＭＳ Ｐゴシック" charset="-128"/>
              </a:defRPr>
            </a:lvl2pPr>
            <a:lvl3pPr marL="1143000" indent="-228600">
              <a:defRPr sz="4300">
                <a:solidFill>
                  <a:schemeClr val="tx1"/>
                </a:solidFill>
                <a:latin typeface="Calibri" charset="0"/>
                <a:ea typeface="ＭＳ Ｐゴシック" charset="-128"/>
              </a:defRPr>
            </a:lvl3pPr>
            <a:lvl4pPr marL="1600200" indent="-228600">
              <a:defRPr sz="4300">
                <a:solidFill>
                  <a:schemeClr val="tx1"/>
                </a:solidFill>
                <a:latin typeface="Calibri" charset="0"/>
                <a:ea typeface="ＭＳ Ｐゴシック" charset="-128"/>
              </a:defRPr>
            </a:lvl4pPr>
            <a:lvl5pPr marL="2057400" indent="-228600">
              <a:defRPr sz="4300">
                <a:solidFill>
                  <a:schemeClr val="tx1"/>
                </a:solidFill>
                <a:latin typeface="Calibri" charset="0"/>
                <a:ea typeface="ＭＳ Ｐゴシック" charset="-128"/>
              </a:defRPr>
            </a:lvl5pPr>
            <a:lvl6pPr marL="2514600" indent="-228600" defTabSz="1087438" fontAlgn="base">
              <a:spcBef>
                <a:spcPct val="0"/>
              </a:spcBef>
              <a:spcAft>
                <a:spcPct val="0"/>
              </a:spcAft>
              <a:defRPr sz="4300">
                <a:solidFill>
                  <a:schemeClr val="tx1"/>
                </a:solidFill>
                <a:latin typeface="Calibri" charset="0"/>
                <a:ea typeface="ＭＳ Ｐゴシック" charset="-128"/>
              </a:defRPr>
            </a:lvl6pPr>
            <a:lvl7pPr marL="2971800" indent="-228600" defTabSz="1087438" fontAlgn="base">
              <a:spcBef>
                <a:spcPct val="0"/>
              </a:spcBef>
              <a:spcAft>
                <a:spcPct val="0"/>
              </a:spcAft>
              <a:defRPr sz="4300">
                <a:solidFill>
                  <a:schemeClr val="tx1"/>
                </a:solidFill>
                <a:latin typeface="Calibri" charset="0"/>
                <a:ea typeface="ＭＳ Ｐゴシック" charset="-128"/>
              </a:defRPr>
            </a:lvl7pPr>
            <a:lvl8pPr marL="3429000" indent="-228600" defTabSz="1087438" fontAlgn="base">
              <a:spcBef>
                <a:spcPct val="0"/>
              </a:spcBef>
              <a:spcAft>
                <a:spcPct val="0"/>
              </a:spcAft>
              <a:defRPr sz="4300">
                <a:solidFill>
                  <a:schemeClr val="tx1"/>
                </a:solidFill>
                <a:latin typeface="Calibri" charset="0"/>
                <a:ea typeface="ＭＳ Ｐゴシック" charset="-128"/>
              </a:defRPr>
            </a:lvl8pPr>
            <a:lvl9pPr marL="3886200" indent="-228600" defTabSz="1087438" fontAlgn="base">
              <a:spcBef>
                <a:spcPct val="0"/>
              </a:spcBef>
              <a:spcAft>
                <a:spcPct val="0"/>
              </a:spcAft>
              <a:defRPr sz="4300">
                <a:solidFill>
                  <a:schemeClr val="tx1"/>
                </a:solidFill>
                <a:latin typeface="Calibri" charset="0"/>
                <a:ea typeface="ＭＳ Ｐゴシック" charset="-128"/>
              </a:defRPr>
            </a:lvl9pPr>
          </a:lstStyle>
          <a:p>
            <a:r>
              <a:rPr lang="en-US" altLang="en-US" sz="14350" b="1" dirty="0">
                <a:solidFill>
                  <a:schemeClr val="accent5"/>
                </a:solidFill>
                <a:latin typeface="Arial" charset="0"/>
              </a:rPr>
              <a:t>“</a:t>
            </a:r>
            <a:endParaRPr lang="en-US" altLang="x-none" sz="14350" b="1" dirty="0">
              <a:solidFill>
                <a:schemeClr val="accent5"/>
              </a:solidFill>
              <a:latin typeface="Arial" charset="0"/>
            </a:endParaRPr>
          </a:p>
        </p:txBody>
      </p:sp>
      <p:sp>
        <p:nvSpPr>
          <p:cNvPr id="7" name="Freeform 6"/>
          <p:cNvSpPr/>
          <p:nvPr userDrawn="1"/>
        </p:nvSpPr>
        <p:spPr>
          <a:xfrm>
            <a:off x="-1" y="6010104"/>
            <a:ext cx="9779949" cy="852129"/>
          </a:xfrm>
          <a:custGeom>
            <a:avLst/>
            <a:gdLst>
              <a:gd name="connsiteX0" fmla="*/ 5722374 w 5948516"/>
              <a:gd name="connsiteY0" fmla="*/ 639097 h 639097"/>
              <a:gd name="connsiteX1" fmla="*/ 0 w 5948516"/>
              <a:gd name="connsiteY1" fmla="*/ 639097 h 639097"/>
              <a:gd name="connsiteX2" fmla="*/ 0 w 5948516"/>
              <a:gd name="connsiteY2" fmla="*/ 0 h 639097"/>
              <a:gd name="connsiteX3" fmla="*/ 5948516 w 5948516"/>
              <a:gd name="connsiteY3" fmla="*/ 432620 h 639097"/>
              <a:gd name="connsiteX4" fmla="*/ 5722374 w 5948516"/>
              <a:gd name="connsiteY4" fmla="*/ 639097 h 639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16" h="639097">
                <a:moveTo>
                  <a:pt x="5722374" y="639097"/>
                </a:moveTo>
                <a:lnTo>
                  <a:pt x="0" y="639097"/>
                </a:lnTo>
                <a:lnTo>
                  <a:pt x="0" y="0"/>
                </a:lnTo>
                <a:lnTo>
                  <a:pt x="5948516" y="432620"/>
                </a:lnTo>
                <a:lnTo>
                  <a:pt x="5722374" y="6390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9"/>
          <p:cNvSpPr/>
          <p:nvPr userDrawn="1"/>
        </p:nvSpPr>
        <p:spPr>
          <a:xfrm>
            <a:off x="9196308" y="6565900"/>
            <a:ext cx="283633"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TextBox 12"/>
          <p:cNvSpPr txBox="1"/>
          <p:nvPr userDrawn="1"/>
        </p:nvSpPr>
        <p:spPr>
          <a:xfrm>
            <a:off x="11784933" y="6553397"/>
            <a:ext cx="524616" cy="138551"/>
          </a:xfrm>
          <a:prstGeom prst="rect">
            <a:avLst/>
          </a:prstGeom>
          <a:noFill/>
        </p:spPr>
        <p:txBody>
          <a:bodyPr wrap="square" lIns="0" tIns="0" rIns="0" bIns="0" rtlCol="0">
            <a:noAutofit/>
          </a:bodyPr>
          <a:lstStyle/>
          <a:p>
            <a:pPr algn="ctr"/>
            <a:fld id="{F410D7D0-6EFD-1344-94DC-94FF14ED791B}" type="slidenum">
              <a:rPr lang="en-US" sz="1200" spc="0" baseline="0" smtClean="0">
                <a:solidFill>
                  <a:schemeClr val="bg1"/>
                </a:solidFill>
                <a:latin typeface="+mj-lt"/>
              </a:rPr>
              <a:t>‹#›</a:t>
            </a:fld>
            <a:endParaRPr lang="en-US" sz="1200" spc="0" baseline="0" dirty="0">
              <a:solidFill>
                <a:schemeClr val="bg1"/>
              </a:solidFill>
              <a:latin typeface="+mj-lt"/>
            </a:endParaRPr>
          </a:p>
        </p:txBody>
      </p:sp>
      <p:sp>
        <p:nvSpPr>
          <p:cNvPr id="15" name="Text Placeholder 14"/>
          <p:cNvSpPr>
            <a:spLocks noGrp="1"/>
          </p:cNvSpPr>
          <p:nvPr>
            <p:ph type="body" sz="quarter" idx="11" hasCustomPrompt="1"/>
          </p:nvPr>
        </p:nvSpPr>
        <p:spPr>
          <a:xfrm>
            <a:off x="2120790" y="1211759"/>
            <a:ext cx="8242300" cy="2971800"/>
          </a:xfrm>
          <a:prstGeom prst="rect">
            <a:avLst/>
          </a:prstGeom>
        </p:spPr>
        <p:txBody>
          <a:bodyPr/>
          <a:lstStyle>
            <a:lvl1pPr marL="0" indent="0">
              <a:buNone/>
              <a:defRPr sz="3400" i="1" baseline="0">
                <a:solidFill>
                  <a:schemeClr val="accent5"/>
                </a:solidFill>
              </a:defRPr>
            </a:lvl1pPr>
          </a:lstStyle>
          <a:p>
            <a:pPr lvl="0"/>
            <a:r>
              <a:rPr lang="en-US" dirty="0"/>
              <a:t>Quote here. End with proper punctuation.</a:t>
            </a:r>
          </a:p>
        </p:txBody>
      </p:sp>
      <p:sp>
        <p:nvSpPr>
          <p:cNvPr id="9" name="Right Triangle 8"/>
          <p:cNvSpPr/>
          <p:nvPr userDrawn="1"/>
        </p:nvSpPr>
        <p:spPr>
          <a:xfrm flipH="1">
            <a:off x="9180990" y="3810000"/>
            <a:ext cx="3011010" cy="304800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Picture Placeholder 11"/>
          <p:cNvSpPr>
            <a:spLocks noGrp="1"/>
          </p:cNvSpPr>
          <p:nvPr>
            <p:ph type="pic" sz="quarter" idx="10" hasCustomPrompt="1"/>
          </p:nvPr>
        </p:nvSpPr>
        <p:spPr>
          <a:xfrm>
            <a:off x="9897498" y="4641650"/>
            <a:ext cx="1631934" cy="1631934"/>
          </a:xfrm>
          <a:prstGeom prst="ellipse">
            <a:avLst/>
          </a:prstGeom>
          <a:solidFill>
            <a:schemeClr val="tx1">
              <a:lumMod val="20000"/>
              <a:lumOff val="80000"/>
            </a:schemeClr>
          </a:solidFill>
          <a:ln w="57150">
            <a:solidFill>
              <a:schemeClr val="bg1"/>
            </a:solidFill>
          </a:ln>
        </p:spPr>
        <p:txBody>
          <a:bodyPr anchor="t"/>
          <a:lstStyle>
            <a:lvl1pPr marL="0" indent="0" algn="ctr">
              <a:buNone/>
              <a:defRPr sz="1400" baseline="0">
                <a:solidFill>
                  <a:schemeClr val="bg1"/>
                </a:solidFill>
              </a:defRPr>
            </a:lvl1pPr>
          </a:lstStyle>
          <a:p>
            <a:r>
              <a:rPr lang="en-US" dirty="0"/>
              <a:t>Headshot</a:t>
            </a:r>
          </a:p>
        </p:txBody>
      </p:sp>
      <p:sp>
        <p:nvSpPr>
          <p:cNvPr id="22" name="Text Placeholder 21"/>
          <p:cNvSpPr>
            <a:spLocks noGrp="1"/>
          </p:cNvSpPr>
          <p:nvPr>
            <p:ph type="body" sz="quarter" idx="12" hasCustomPrompt="1"/>
          </p:nvPr>
        </p:nvSpPr>
        <p:spPr>
          <a:xfrm>
            <a:off x="2120900" y="4343400"/>
            <a:ext cx="8242300" cy="298450"/>
          </a:xfrm>
          <a:prstGeom prst="rect">
            <a:avLst/>
          </a:prstGeom>
        </p:spPr>
        <p:txBody>
          <a:bodyPr/>
          <a:lstStyle>
            <a:lvl1pPr marL="0" indent="0">
              <a:buNone/>
              <a:defRPr sz="1800">
                <a:solidFill>
                  <a:schemeClr val="accent5"/>
                </a:solidFill>
              </a:defRPr>
            </a:lvl1pPr>
          </a:lstStyle>
          <a:p>
            <a:pPr lvl="0"/>
            <a:r>
              <a:rPr lang="en-US" dirty="0" err="1"/>
              <a:t>Firstname</a:t>
            </a:r>
            <a:r>
              <a:rPr lang="en-US" dirty="0"/>
              <a:t> </a:t>
            </a:r>
            <a:r>
              <a:rPr lang="en-US" dirty="0" err="1"/>
              <a:t>Lastname</a:t>
            </a:r>
            <a:r>
              <a:rPr lang="en-US" dirty="0"/>
              <a:t>, Title and/or Company</a:t>
            </a:r>
          </a:p>
        </p:txBody>
      </p:sp>
      <p:sp>
        <p:nvSpPr>
          <p:cNvPr id="19" name="TextBox 18"/>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Tree>
    <p:extLst>
      <p:ext uri="{BB962C8B-B14F-4D97-AF65-F5344CB8AC3E}">
        <p14:creationId xmlns:p14="http://schemas.microsoft.com/office/powerpoint/2010/main" val="1113464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2894183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1"/>
            <a:ext cx="12191997" cy="6874931"/>
          </a:xfrm>
          <a:prstGeom prst="rect">
            <a:avLst/>
          </a:prstGeom>
        </p:spPr>
      </p:pic>
      <p:sp>
        <p:nvSpPr>
          <p:cNvPr id="20" name="Right Triangle 19"/>
          <p:cNvSpPr/>
          <p:nvPr userDrawn="1"/>
        </p:nvSpPr>
        <p:spPr>
          <a:xfrm flipH="1">
            <a:off x="10899321" y="3535525"/>
            <a:ext cx="1292672" cy="3339406"/>
          </a:xfrm>
          <a:prstGeom prst="rtTriangle">
            <a:avLst/>
          </a:prstGeom>
          <a:gradFill>
            <a:gsLst>
              <a:gs pos="100000">
                <a:schemeClr val="accent6">
                  <a:alpha val="19000"/>
                </a:schemeClr>
              </a:gs>
              <a:gs pos="0">
                <a:schemeClr val="accent6">
                  <a:alpha val="8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Title 1"/>
          <p:cNvSpPr>
            <a:spLocks noGrp="1"/>
          </p:cNvSpPr>
          <p:nvPr>
            <p:ph type="title" hasCustomPrompt="1"/>
          </p:nvPr>
        </p:nvSpPr>
        <p:spPr>
          <a:xfrm>
            <a:off x="613035" y="1449447"/>
            <a:ext cx="7540365" cy="2086078"/>
          </a:xfrm>
          <a:prstGeom prst="rect">
            <a:avLst/>
          </a:prstGeom>
        </p:spPr>
        <p:txBody>
          <a:bodyPr anchor="b"/>
          <a:lstStyle>
            <a:lvl1pPr>
              <a:defRPr sz="5500" b="1">
                <a:solidFill>
                  <a:schemeClr val="accent5"/>
                </a:solidFill>
                <a:latin typeface="Calibri" charset="0"/>
                <a:ea typeface="Calibri" charset="0"/>
                <a:cs typeface="Calibri" charset="0"/>
              </a:defRPr>
            </a:lvl1pPr>
          </a:lstStyle>
          <a:p>
            <a:r>
              <a:rPr lang="en-US" dirty="0"/>
              <a:t>Title of Presentation</a:t>
            </a:r>
          </a:p>
        </p:txBody>
      </p:sp>
      <p:sp>
        <p:nvSpPr>
          <p:cNvPr id="7" name="Text Placeholder 12"/>
          <p:cNvSpPr>
            <a:spLocks noGrp="1"/>
          </p:cNvSpPr>
          <p:nvPr>
            <p:ph type="body" sz="quarter" idx="11" hasCustomPrompt="1"/>
          </p:nvPr>
        </p:nvSpPr>
        <p:spPr>
          <a:xfrm>
            <a:off x="612775" y="4538657"/>
            <a:ext cx="3578225" cy="762000"/>
          </a:xfrm>
          <a:prstGeom prst="rect">
            <a:avLst/>
          </a:prstGeom>
        </p:spPr>
        <p:txBody>
          <a:bodyPr/>
          <a:lstStyle>
            <a:lvl1pPr marL="0" indent="0">
              <a:buNone/>
              <a:defRPr sz="1400" baseline="0">
                <a:solidFill>
                  <a:schemeClr val="accent5"/>
                </a:solidFill>
              </a:defRPr>
            </a:lvl1pPr>
          </a:lstStyle>
          <a:p>
            <a:pPr lvl="0"/>
            <a:r>
              <a:rPr lang="en-US" dirty="0"/>
              <a:t>Presenter and/or Date</a:t>
            </a:r>
          </a:p>
        </p:txBody>
      </p:sp>
      <p:sp>
        <p:nvSpPr>
          <p:cNvPr id="8" name="Picture Placeholder 15"/>
          <p:cNvSpPr>
            <a:spLocks noGrp="1"/>
          </p:cNvSpPr>
          <p:nvPr>
            <p:ph type="pic" sz="quarter" idx="12" hasCustomPrompt="1"/>
          </p:nvPr>
        </p:nvSpPr>
        <p:spPr>
          <a:xfrm>
            <a:off x="704794" y="135759"/>
            <a:ext cx="1935173" cy="1279823"/>
          </a:xfrm>
          <a:prstGeom prst="rect">
            <a:avLst/>
          </a:prstGeom>
          <a:solidFill>
            <a:schemeClr val="tx1">
              <a:lumMod val="20000"/>
              <a:lumOff val="80000"/>
            </a:schemeClr>
          </a:solidFill>
        </p:spPr>
        <p:txBody>
          <a:bodyPr/>
          <a:lstStyle>
            <a:lvl1pPr marL="0" indent="0" algn="ctr">
              <a:buNone/>
              <a:defRPr sz="1600">
                <a:solidFill>
                  <a:schemeClr val="bg1"/>
                </a:solidFill>
              </a:defRPr>
            </a:lvl1pPr>
          </a:lstStyle>
          <a:p>
            <a:r>
              <a:rPr lang="en-US"/>
              <a:t>Client Logo</a:t>
            </a:r>
          </a:p>
        </p:txBody>
      </p:sp>
      <p:sp>
        <p:nvSpPr>
          <p:cNvPr id="9" name="Text Placeholder 12"/>
          <p:cNvSpPr>
            <a:spLocks noGrp="1"/>
          </p:cNvSpPr>
          <p:nvPr>
            <p:ph type="body" sz="quarter" idx="13" hasCustomPrompt="1"/>
          </p:nvPr>
        </p:nvSpPr>
        <p:spPr>
          <a:xfrm>
            <a:off x="612775" y="3813662"/>
            <a:ext cx="6321425" cy="366452"/>
          </a:xfrm>
          <a:prstGeom prst="rect">
            <a:avLst/>
          </a:prstGeom>
        </p:spPr>
        <p:txBody>
          <a:bodyPr/>
          <a:lstStyle>
            <a:lvl1pPr marL="0" indent="0">
              <a:buNone/>
              <a:defRPr sz="1400" b="1" cap="all" spc="600" baseline="0">
                <a:solidFill>
                  <a:schemeClr val="accent1"/>
                </a:solidFill>
              </a:defRPr>
            </a:lvl1pPr>
          </a:lstStyle>
          <a:p>
            <a:pPr lvl="0"/>
            <a:r>
              <a:rPr lang="en-US" dirty="0"/>
              <a:t>PRACTICE AREA</a:t>
            </a:r>
          </a:p>
        </p:txBody>
      </p:sp>
      <p:sp>
        <p:nvSpPr>
          <p:cNvPr id="14" name="Freeform 13"/>
          <p:cNvSpPr/>
          <p:nvPr userDrawn="1"/>
        </p:nvSpPr>
        <p:spPr>
          <a:xfrm>
            <a:off x="711200" y="3569391"/>
            <a:ext cx="7242162" cy="67631"/>
          </a:xfrm>
          <a:custGeom>
            <a:avLst/>
            <a:gdLst>
              <a:gd name="connsiteX0" fmla="*/ 0 w 7242162"/>
              <a:gd name="connsiteY0" fmla="*/ 0 h 67631"/>
              <a:gd name="connsiteX1" fmla="*/ 7242162 w 7242162"/>
              <a:gd name="connsiteY1" fmla="*/ 0 h 67631"/>
              <a:gd name="connsiteX2" fmla="*/ 7219388 w 7242162"/>
              <a:gd name="connsiteY2" fmla="*/ 67631 h 67631"/>
              <a:gd name="connsiteX3" fmla="*/ 0 w 7242162"/>
              <a:gd name="connsiteY3" fmla="*/ 67165 h 67631"/>
            </a:gdLst>
            <a:ahLst/>
            <a:cxnLst>
              <a:cxn ang="0">
                <a:pos x="connsiteX0" y="connsiteY0"/>
              </a:cxn>
              <a:cxn ang="0">
                <a:pos x="connsiteX1" y="connsiteY1"/>
              </a:cxn>
              <a:cxn ang="0">
                <a:pos x="connsiteX2" y="connsiteY2"/>
              </a:cxn>
              <a:cxn ang="0">
                <a:pos x="connsiteX3" y="connsiteY3"/>
              </a:cxn>
            </a:cxnLst>
            <a:rect l="l" t="t" r="r" b="b"/>
            <a:pathLst>
              <a:path w="7242162" h="67631">
                <a:moveTo>
                  <a:pt x="0" y="0"/>
                </a:moveTo>
                <a:lnTo>
                  <a:pt x="7242162" y="0"/>
                </a:lnTo>
                <a:lnTo>
                  <a:pt x="7219388" y="67631"/>
                </a:lnTo>
                <a:lnTo>
                  <a:pt x="0" y="67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582" y="6048365"/>
            <a:ext cx="1362982" cy="477141"/>
          </a:xfrm>
          <a:prstGeom prst="rect">
            <a:avLst/>
          </a:prstGeom>
        </p:spPr>
      </p:pic>
      <p:sp>
        <p:nvSpPr>
          <p:cNvPr id="23" name="Right Triangle 22"/>
          <p:cNvSpPr/>
          <p:nvPr userDrawn="1"/>
        </p:nvSpPr>
        <p:spPr>
          <a:xfrm flipH="1">
            <a:off x="11070035" y="3518807"/>
            <a:ext cx="1130125" cy="3356124"/>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53863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w/ Image (ma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30" y="0"/>
            <a:ext cx="12161970" cy="6858000"/>
          </a:xfrm>
          <a:prstGeom prst="rect">
            <a:avLst/>
          </a:prstGeom>
        </p:spPr>
      </p:pic>
      <p:sp>
        <p:nvSpPr>
          <p:cNvPr id="9" name="Rectangle 8"/>
          <p:cNvSpPr/>
          <p:nvPr userDrawn="1"/>
        </p:nvSpPr>
        <p:spPr>
          <a:xfrm>
            <a:off x="625501" y="1181100"/>
            <a:ext cx="64008"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0" hasCustomPrompt="1"/>
          </p:nvPr>
        </p:nvSpPr>
        <p:spPr>
          <a:xfrm>
            <a:off x="1020535" y="1336222"/>
            <a:ext cx="5837465" cy="4569278"/>
          </a:xfrm>
          <a:prstGeom prst="rect">
            <a:avLst/>
          </a:prstGeom>
        </p:spPr>
        <p:txBody>
          <a:bodyPr anchor="t"/>
          <a:lstStyle>
            <a:lvl1pPr marL="0" indent="0" algn="l">
              <a:buNone/>
              <a:defRPr sz="5500" b="1" cap="none" baseline="0">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dirty="0"/>
              <a:t>Statement or Content</a:t>
            </a:r>
          </a:p>
        </p:txBody>
      </p:sp>
    </p:spTree>
    <p:extLst>
      <p:ext uri="{BB962C8B-B14F-4D97-AF65-F5344CB8AC3E}">
        <p14:creationId xmlns:p14="http://schemas.microsoft.com/office/powerpoint/2010/main" val="18759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w/ Image (wo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30" y="0"/>
            <a:ext cx="12161970" cy="6858000"/>
          </a:xfrm>
          <a:prstGeom prst="rect">
            <a:avLst/>
          </a:prstGeom>
        </p:spPr>
      </p:pic>
      <p:sp>
        <p:nvSpPr>
          <p:cNvPr id="10" name="Rectangle 9"/>
          <p:cNvSpPr/>
          <p:nvPr userDrawn="1"/>
        </p:nvSpPr>
        <p:spPr>
          <a:xfrm>
            <a:off x="625501" y="1181100"/>
            <a:ext cx="64008"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p:cNvSpPr>
            <a:spLocks noGrp="1"/>
          </p:cNvSpPr>
          <p:nvPr>
            <p:ph type="body" sz="quarter" idx="10" hasCustomPrompt="1"/>
          </p:nvPr>
        </p:nvSpPr>
        <p:spPr>
          <a:xfrm>
            <a:off x="1020535" y="1336222"/>
            <a:ext cx="5837465" cy="4569278"/>
          </a:xfrm>
          <a:prstGeom prst="rect">
            <a:avLst/>
          </a:prstGeom>
        </p:spPr>
        <p:txBody>
          <a:bodyPr anchor="t"/>
          <a:lstStyle>
            <a:lvl1pPr marL="0" indent="0" algn="l">
              <a:buNone/>
              <a:defRPr sz="5500" b="1" cap="none" baseline="0">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dirty="0"/>
              <a:t>Statement or Content</a:t>
            </a:r>
          </a:p>
        </p:txBody>
      </p:sp>
    </p:spTree>
    <p:extLst>
      <p:ext uri="{BB962C8B-B14F-4D97-AF65-F5344CB8AC3E}">
        <p14:creationId xmlns:p14="http://schemas.microsoft.com/office/powerpoint/2010/main" val="377131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7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0" y="1219200"/>
            <a:ext cx="5218047" cy="4800600"/>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30"/>
          </p:nvPr>
        </p:nvSpPr>
        <p:spPr>
          <a:xfrm>
            <a:off x="6366644" y="1219200"/>
            <a:ext cx="5218047" cy="4800600"/>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174639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Content Placeholder 3"/>
          <p:cNvSpPr>
            <a:spLocks noGrp="1"/>
          </p:cNvSpPr>
          <p:nvPr>
            <p:ph sz="quarter" idx="29"/>
          </p:nvPr>
        </p:nvSpPr>
        <p:spPr>
          <a:xfrm>
            <a:off x="609601" y="1219200"/>
            <a:ext cx="3346497" cy="4800600"/>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quarter" idx="30"/>
          </p:nvPr>
        </p:nvSpPr>
        <p:spPr>
          <a:xfrm>
            <a:off x="4422752" y="1219200"/>
            <a:ext cx="3346497" cy="4800600"/>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31"/>
          </p:nvPr>
        </p:nvSpPr>
        <p:spPr>
          <a:xfrm>
            <a:off x="8241059" y="1219200"/>
            <a:ext cx="3346497" cy="4800600"/>
          </a:xfrm>
        </p:spPr>
        <p:txBody>
          <a:bodyPr>
            <a:noAutofit/>
          </a:bodyPr>
          <a:lstStyle>
            <a:lvl2pPr>
              <a:defRPr sz="20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3932595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11" name="Content Placeholder 3"/>
          <p:cNvSpPr>
            <a:spLocks noGrp="1"/>
          </p:cNvSpPr>
          <p:nvPr>
            <p:ph sz="quarter" idx="29"/>
          </p:nvPr>
        </p:nvSpPr>
        <p:spPr>
          <a:xfrm>
            <a:off x="609601" y="1219200"/>
            <a:ext cx="2496047" cy="4800600"/>
          </a:xfrm>
        </p:spPr>
        <p:txBody>
          <a:bodyPr>
            <a:noAutofit/>
          </a:bodyPr>
          <a:lstStyle>
            <a:lvl2pPr>
              <a:defRPr sz="2000"/>
            </a:lvl2pPr>
            <a:lvl3pPr>
              <a:defRPr sz="2000"/>
            </a:lvl3pPr>
            <a:lvl4pPr>
              <a:defRPr sz="2000"/>
            </a:lvl4pPr>
            <a:lvl5pPr>
              <a:defRPr sz="2000"/>
            </a:lvl5pPr>
          </a:lstStyle>
          <a:p>
            <a:pPr lvl="0"/>
            <a:r>
              <a:rPr lang="en-US"/>
              <a:t>Edit Master text styles</a:t>
            </a:r>
          </a:p>
        </p:txBody>
      </p:sp>
      <p:sp>
        <p:nvSpPr>
          <p:cNvPr id="12" name="Content Placeholder 3"/>
          <p:cNvSpPr>
            <a:spLocks noGrp="1"/>
          </p:cNvSpPr>
          <p:nvPr>
            <p:ph sz="quarter" idx="30"/>
          </p:nvPr>
        </p:nvSpPr>
        <p:spPr>
          <a:xfrm>
            <a:off x="3433657" y="1219200"/>
            <a:ext cx="2496047" cy="4800600"/>
          </a:xfrm>
        </p:spPr>
        <p:txBody>
          <a:bodyPr>
            <a:noAutofit/>
          </a:bodyPr>
          <a:lstStyle>
            <a:lvl2pPr>
              <a:defRPr sz="2000"/>
            </a:lvl2pPr>
            <a:lvl3pPr>
              <a:defRPr sz="2000"/>
            </a:lvl3pPr>
            <a:lvl4pPr>
              <a:defRPr sz="2000"/>
            </a:lvl4pPr>
            <a:lvl5pPr>
              <a:defRPr sz="2000"/>
            </a:lvl5pPr>
          </a:lstStyle>
          <a:p>
            <a:pPr lvl="0"/>
            <a:r>
              <a:rPr lang="en-US"/>
              <a:t>Edit Master text styles</a:t>
            </a:r>
          </a:p>
        </p:txBody>
      </p:sp>
      <p:sp>
        <p:nvSpPr>
          <p:cNvPr id="13" name="Content Placeholder 3"/>
          <p:cNvSpPr>
            <a:spLocks noGrp="1"/>
          </p:cNvSpPr>
          <p:nvPr>
            <p:ph sz="quarter" idx="31"/>
          </p:nvPr>
        </p:nvSpPr>
        <p:spPr>
          <a:xfrm>
            <a:off x="6257713" y="1219200"/>
            <a:ext cx="2496047" cy="4800600"/>
          </a:xfrm>
        </p:spPr>
        <p:txBody>
          <a:bodyPr>
            <a:noAutofit/>
          </a:bodyPr>
          <a:lstStyle>
            <a:lvl2pPr>
              <a:defRPr sz="2000"/>
            </a:lvl2pPr>
            <a:lvl3pPr>
              <a:defRPr sz="2000"/>
            </a:lvl3pPr>
            <a:lvl4pPr>
              <a:defRPr sz="2000"/>
            </a:lvl4pPr>
            <a:lvl5pPr>
              <a:defRPr sz="2000"/>
            </a:lvl5pPr>
          </a:lstStyle>
          <a:p>
            <a:pPr lvl="0"/>
            <a:r>
              <a:rPr lang="en-US"/>
              <a:t>Edit Master text styles</a:t>
            </a:r>
          </a:p>
        </p:txBody>
      </p:sp>
      <p:sp>
        <p:nvSpPr>
          <p:cNvPr id="14" name="Content Placeholder 3"/>
          <p:cNvSpPr>
            <a:spLocks noGrp="1"/>
          </p:cNvSpPr>
          <p:nvPr>
            <p:ph sz="quarter" idx="32"/>
          </p:nvPr>
        </p:nvSpPr>
        <p:spPr>
          <a:xfrm>
            <a:off x="9081769" y="1219200"/>
            <a:ext cx="2496047" cy="4800600"/>
          </a:xfrm>
        </p:spPr>
        <p:txBody>
          <a:bodyPr>
            <a:noAutofit/>
          </a:bodyPr>
          <a:lstStyle>
            <a:lvl2pPr>
              <a:defRPr sz="2000"/>
            </a:lvl2pPr>
            <a:lvl3pPr>
              <a:defRPr sz="2000"/>
            </a:lvl3pPr>
            <a:lvl4pPr>
              <a:defRPr sz="2000"/>
            </a:lvl4pPr>
            <a:lvl5pPr>
              <a:defRPr sz="2000"/>
            </a:lvl5pPr>
          </a:lstStyle>
          <a:p>
            <a:pPr lvl="0"/>
            <a:r>
              <a:rPr lang="en-US"/>
              <a:t>Edit Master text styles</a:t>
            </a:r>
          </a:p>
        </p:txBody>
      </p:sp>
      <p:sp>
        <p:nvSpPr>
          <p:cNvPr id="9" name="Rectangle 8"/>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121680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 3 images">
    <p:spTree>
      <p:nvGrpSpPr>
        <p:cNvPr id="1" name=""/>
        <p:cNvGrpSpPr/>
        <p:nvPr/>
      </p:nvGrpSpPr>
      <p:grpSpPr>
        <a:xfrm>
          <a:off x="0" y="0"/>
          <a:ext cx="0" cy="0"/>
          <a:chOff x="0" y="0"/>
          <a:chExt cx="0" cy="0"/>
        </a:xfrm>
      </p:grpSpPr>
      <p:sp>
        <p:nvSpPr>
          <p:cNvPr id="38" name="Picture Placeholder 37"/>
          <p:cNvSpPr>
            <a:spLocks noGrp="1"/>
          </p:cNvSpPr>
          <p:nvPr>
            <p:ph type="pic" sz="quarter" idx="34" hasCustomPrompt="1"/>
          </p:nvPr>
        </p:nvSpPr>
        <p:spPr>
          <a:xfrm>
            <a:off x="8132064" y="4707467"/>
            <a:ext cx="4059936" cy="2150533"/>
          </a:xfrm>
          <a:custGeom>
            <a:avLst/>
            <a:gdLst>
              <a:gd name="connsiteX0" fmla="*/ 0 w 4059936"/>
              <a:gd name="connsiteY0" fmla="*/ 0 h 2150533"/>
              <a:gd name="connsiteX1" fmla="*/ 4059936 w 4059936"/>
              <a:gd name="connsiteY1" fmla="*/ 0 h 2150533"/>
              <a:gd name="connsiteX2" fmla="*/ 4059936 w 4059936"/>
              <a:gd name="connsiteY2" fmla="*/ 1007533 h 2150533"/>
              <a:gd name="connsiteX3" fmla="*/ 3675048 w 4059936"/>
              <a:gd name="connsiteY3" fmla="*/ 2150533 h 2150533"/>
              <a:gd name="connsiteX4" fmla="*/ 0 w 4059936"/>
              <a:gd name="connsiteY4" fmla="*/ 2150533 h 2150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936" h="2150533">
                <a:moveTo>
                  <a:pt x="0" y="0"/>
                </a:moveTo>
                <a:lnTo>
                  <a:pt x="4059936" y="0"/>
                </a:lnTo>
                <a:lnTo>
                  <a:pt x="4059936" y="1007533"/>
                </a:lnTo>
                <a:lnTo>
                  <a:pt x="3675048" y="2150533"/>
                </a:lnTo>
                <a:lnTo>
                  <a:pt x="0" y="2150533"/>
                </a:lnTo>
                <a:close/>
              </a:path>
            </a:pathLst>
          </a:custGeom>
          <a:solidFill>
            <a:schemeClr val="tx1">
              <a:lumMod val="20000"/>
              <a:lumOff val="80000"/>
            </a:schemeClr>
          </a:solidFill>
        </p:spPr>
        <p:txBody>
          <a:bodyPr wrap="square" tIns="91440" anchor="t">
            <a:noAutofit/>
          </a:bodyPr>
          <a:lstStyle>
            <a:lvl1pPr marL="0" indent="0" algn="ctr">
              <a:buNone/>
              <a:defRPr sz="2000">
                <a:solidFill>
                  <a:schemeClr val="bg1"/>
                </a:solidFill>
              </a:defRPr>
            </a:lvl1pPr>
          </a:lstStyle>
          <a:p>
            <a:r>
              <a:rPr lang="en-US" dirty="0"/>
              <a:t>Image Placeholder</a:t>
            </a:r>
          </a:p>
          <a:p>
            <a:r>
              <a:rPr lang="en-US" dirty="0"/>
              <a:t>6 cm x 11.27 cm (2.35 in x 4.44 in) </a:t>
            </a:r>
          </a:p>
        </p:txBody>
      </p:sp>
      <p:sp>
        <p:nvSpPr>
          <p:cNvPr id="3" name="Title 3"/>
          <p:cNvSpPr>
            <a:spLocks noGrp="1"/>
          </p:cNvSpPr>
          <p:nvPr>
            <p:ph type="title"/>
          </p:nvPr>
        </p:nvSpPr>
        <p:spPr>
          <a:xfrm>
            <a:off x="609955" y="381000"/>
            <a:ext cx="8915045" cy="524999"/>
          </a:xfrm>
        </p:spPr>
        <p:txBody>
          <a:bodyPr/>
          <a:lstStyle/>
          <a:p>
            <a:r>
              <a:rPr lang="en-US" sz="2400"/>
              <a:t>Click to edit Master title style</a:t>
            </a:r>
            <a:endParaRPr lang="en-US" sz="1600" b="0" dirty="0"/>
          </a:p>
        </p:txBody>
      </p:sp>
      <p:grpSp>
        <p:nvGrpSpPr>
          <p:cNvPr id="9" name="Group 8"/>
          <p:cNvGrpSpPr/>
          <p:nvPr userDrawn="1"/>
        </p:nvGrpSpPr>
        <p:grpSpPr>
          <a:xfrm>
            <a:off x="4063999" y="1464733"/>
            <a:ext cx="4064000" cy="3031067"/>
            <a:chOff x="4063999" y="1431141"/>
            <a:chExt cx="4064000" cy="2820379"/>
          </a:xfrm>
        </p:grpSpPr>
        <p:cxnSp>
          <p:nvCxnSpPr>
            <p:cNvPr id="10" name="Straight Connector 9"/>
            <p:cNvCxnSpPr/>
            <p:nvPr/>
          </p:nvCxnSpPr>
          <p:spPr>
            <a:xfrm>
              <a:off x="4063999" y="1431141"/>
              <a:ext cx="0" cy="2820379"/>
            </a:xfrm>
            <a:prstGeom prst="line">
              <a:avLst/>
            </a:prstGeom>
            <a:ln w="12700">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27999" y="1431141"/>
              <a:ext cx="0" cy="2820379"/>
            </a:xfrm>
            <a:prstGeom prst="line">
              <a:avLst/>
            </a:prstGeom>
            <a:ln w="12700">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 name="Rectangle 13"/>
          <p:cNvSpPr/>
          <p:nvPr userDrawn="1"/>
        </p:nvSpPr>
        <p:spPr>
          <a:xfrm>
            <a:off x="8656607" y="1490134"/>
            <a:ext cx="2985060" cy="425262"/>
          </a:xfrm>
          <a:prstGeom prst="rect">
            <a:avLst/>
          </a:prstGeom>
          <a:noFill/>
          <a:ln w="19050">
            <a:solidFill>
              <a:schemeClr val="accent3">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3"/>
                </a:solidFill>
              </a:rPr>
              <a:t>THE BENEFIT</a:t>
            </a:r>
          </a:p>
        </p:txBody>
      </p:sp>
      <p:sp>
        <p:nvSpPr>
          <p:cNvPr id="15" name="Rectangle 14"/>
          <p:cNvSpPr/>
          <p:nvPr userDrawn="1"/>
        </p:nvSpPr>
        <p:spPr>
          <a:xfrm>
            <a:off x="524933" y="1490134"/>
            <a:ext cx="2985060" cy="425262"/>
          </a:xfrm>
          <a:prstGeom prst="rect">
            <a:avLst/>
          </a:prstGeom>
          <a:noFill/>
          <a:ln w="19050">
            <a:solidFill>
              <a:schemeClr val="accent1">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33"/>
              </a:spcBef>
              <a:buClr>
                <a:schemeClr val="accent1"/>
              </a:buClr>
            </a:pPr>
            <a:r>
              <a:rPr lang="en-US" sz="1600" b="1" dirty="0">
                <a:solidFill>
                  <a:schemeClr val="accent1"/>
                </a:solidFill>
                <a:cs typeface="Calibri"/>
              </a:rPr>
              <a:t>THE CHALLENGE</a:t>
            </a:r>
          </a:p>
        </p:txBody>
      </p:sp>
      <p:sp>
        <p:nvSpPr>
          <p:cNvPr id="16" name="Rectangle 15"/>
          <p:cNvSpPr/>
          <p:nvPr userDrawn="1"/>
        </p:nvSpPr>
        <p:spPr>
          <a:xfrm>
            <a:off x="4603469" y="1490134"/>
            <a:ext cx="2985060" cy="425262"/>
          </a:xfrm>
          <a:prstGeom prst="rect">
            <a:avLst/>
          </a:prstGeom>
          <a:noFill/>
          <a:ln w="19050">
            <a:solidFill>
              <a:schemeClr val="accent5">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33"/>
              </a:spcBef>
              <a:buClr>
                <a:schemeClr val="accent1"/>
              </a:buClr>
            </a:pPr>
            <a:r>
              <a:rPr lang="en-US" sz="1600" b="1" dirty="0">
                <a:solidFill>
                  <a:schemeClr val="accent5"/>
                </a:solidFill>
                <a:cs typeface="Calibri"/>
              </a:rPr>
              <a:t>THE SOLUTION</a:t>
            </a:r>
          </a:p>
        </p:txBody>
      </p:sp>
      <p:sp>
        <p:nvSpPr>
          <p:cNvPr id="24" name="Text Placeholder 2"/>
          <p:cNvSpPr>
            <a:spLocks noGrp="1"/>
          </p:cNvSpPr>
          <p:nvPr>
            <p:ph type="body" idx="28" hasCustomPrompt="1"/>
          </p:nvPr>
        </p:nvSpPr>
        <p:spPr>
          <a:xfrm>
            <a:off x="609600" y="76200"/>
            <a:ext cx="89154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rgbClr val="FE6B2B"/>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25" name="Rectangle 2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26" name="Picture Placeholder 15"/>
          <p:cNvSpPr>
            <a:spLocks noGrp="1"/>
          </p:cNvSpPr>
          <p:nvPr>
            <p:ph type="pic" sz="quarter" idx="12" hasCustomPrompt="1"/>
          </p:nvPr>
        </p:nvSpPr>
        <p:spPr>
          <a:xfrm>
            <a:off x="9923889" y="67800"/>
            <a:ext cx="1717778" cy="1076177"/>
          </a:xfrm>
          <a:prstGeom prst="rect">
            <a:avLst/>
          </a:prstGeom>
          <a:solidFill>
            <a:schemeClr val="tx1">
              <a:lumMod val="20000"/>
              <a:lumOff val="80000"/>
            </a:schemeClr>
          </a:solidFill>
        </p:spPr>
        <p:txBody>
          <a:bodyPr>
            <a:normAutofit/>
          </a:bodyPr>
          <a:lstStyle>
            <a:lvl1pPr marL="0" indent="0" algn="ctr">
              <a:buNone/>
              <a:defRPr sz="1400" baseline="0">
                <a:solidFill>
                  <a:schemeClr val="bg1"/>
                </a:solidFill>
              </a:defRPr>
            </a:lvl1pPr>
          </a:lstStyle>
          <a:p>
            <a:r>
              <a:rPr lang="en-US" dirty="0"/>
              <a:t>Client logo if can share</a:t>
            </a:r>
          </a:p>
        </p:txBody>
      </p:sp>
      <p:sp>
        <p:nvSpPr>
          <p:cNvPr id="27" name="Content Placeholder 3"/>
          <p:cNvSpPr>
            <a:spLocks noGrp="1"/>
          </p:cNvSpPr>
          <p:nvPr>
            <p:ph sz="quarter" idx="29" hasCustomPrompt="1"/>
          </p:nvPr>
        </p:nvSpPr>
        <p:spPr>
          <a:xfrm>
            <a:off x="542366" y="2250252"/>
            <a:ext cx="2967627" cy="22455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short list or a paragraph.</a:t>
            </a:r>
            <a:endParaRPr lang="en-US" sz="1400" dirty="0">
              <a:solidFill>
                <a:schemeClr val="tx1"/>
              </a:solidFill>
              <a:latin typeface="Calibri" charset="0"/>
              <a:ea typeface="Calibri" charset="0"/>
              <a:cs typeface="Calibri" charset="0"/>
            </a:endParaRPr>
          </a:p>
        </p:txBody>
      </p:sp>
      <p:sp>
        <p:nvSpPr>
          <p:cNvPr id="30" name="Content Placeholder 3"/>
          <p:cNvSpPr>
            <a:spLocks noGrp="1"/>
          </p:cNvSpPr>
          <p:nvPr>
            <p:ph sz="quarter" idx="30" hasCustomPrompt="1"/>
          </p:nvPr>
        </p:nvSpPr>
        <p:spPr>
          <a:xfrm>
            <a:off x="4643719" y="2250252"/>
            <a:ext cx="2967627" cy="22455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short list or a paragraph.</a:t>
            </a:r>
            <a:endParaRPr lang="en-US" sz="1400" dirty="0">
              <a:solidFill>
                <a:schemeClr val="tx1"/>
              </a:solidFill>
              <a:latin typeface="Calibri" charset="0"/>
              <a:ea typeface="Calibri" charset="0"/>
              <a:cs typeface="Calibri" charset="0"/>
            </a:endParaRPr>
          </a:p>
        </p:txBody>
      </p:sp>
      <p:sp>
        <p:nvSpPr>
          <p:cNvPr id="31" name="Content Placeholder 3"/>
          <p:cNvSpPr>
            <a:spLocks noGrp="1"/>
          </p:cNvSpPr>
          <p:nvPr>
            <p:ph sz="quarter" idx="31" hasCustomPrompt="1"/>
          </p:nvPr>
        </p:nvSpPr>
        <p:spPr>
          <a:xfrm>
            <a:off x="8677837" y="2250252"/>
            <a:ext cx="2967627" cy="2245548"/>
          </a:xfrm>
        </p:spPr>
        <p:txBody>
          <a:bodyPr>
            <a:noAutofit/>
          </a:bodyPr>
          <a:lstStyle>
            <a:lvl1pPr marL="0" indent="0">
              <a:buNone/>
              <a:defRPr sz="2400" baseline="0"/>
            </a:lvl1pPr>
            <a:lvl2pPr>
              <a:defRPr sz="2000"/>
            </a:lvl2pPr>
            <a:lvl3pPr>
              <a:defRPr sz="2000"/>
            </a:lvl3pPr>
            <a:lvl4pPr>
              <a:defRPr sz="1800"/>
            </a:lvl4pPr>
            <a:lvl5pPr>
              <a:defRPr sz="1800"/>
            </a:lvl5pPr>
          </a:lstStyle>
          <a:p>
            <a:pPr>
              <a:lnSpc>
                <a:spcPct val="130000"/>
              </a:lnSpc>
              <a:spcBef>
                <a:spcPts val="133"/>
              </a:spcBef>
              <a:buClr>
                <a:schemeClr val="accent1"/>
              </a:buClr>
            </a:pPr>
            <a:r>
              <a:rPr lang="en-US" sz="1400" i="0" dirty="0">
                <a:solidFill>
                  <a:schemeClr val="tx1"/>
                </a:solidFill>
                <a:latin typeface="Calibri" charset="0"/>
                <a:ea typeface="Calibri" charset="0"/>
                <a:cs typeface="Calibri" charset="0"/>
              </a:rPr>
              <a:t>Short description of the client’s business challenge. Could be short list or a paragraph.</a:t>
            </a:r>
            <a:endParaRPr lang="en-US" sz="1400" dirty="0">
              <a:solidFill>
                <a:schemeClr val="tx1"/>
              </a:solidFill>
              <a:latin typeface="Calibri" charset="0"/>
              <a:ea typeface="Calibri" charset="0"/>
              <a:cs typeface="Calibri" charset="0"/>
            </a:endParaRPr>
          </a:p>
        </p:txBody>
      </p:sp>
      <p:sp>
        <p:nvSpPr>
          <p:cNvPr id="36" name="Picture Placeholder 2"/>
          <p:cNvSpPr>
            <a:spLocks noGrp="1"/>
          </p:cNvSpPr>
          <p:nvPr>
            <p:ph type="pic" sz="quarter" idx="35" hasCustomPrompt="1"/>
          </p:nvPr>
        </p:nvSpPr>
        <p:spPr>
          <a:xfrm>
            <a:off x="4064001" y="4707467"/>
            <a:ext cx="4063998" cy="2150533"/>
          </a:xfrm>
          <a:solidFill>
            <a:schemeClr val="tx1">
              <a:lumMod val="20000"/>
              <a:lumOff val="80000"/>
            </a:schemeClr>
          </a:solidFill>
        </p:spPr>
        <p:txBody>
          <a:bodyPr tIns="91440" anchor="t"/>
          <a:lstStyle>
            <a:lvl1pPr marL="0" indent="0" algn="ctr">
              <a:buNone/>
              <a:defRPr sz="2000">
                <a:solidFill>
                  <a:schemeClr val="bg1"/>
                </a:solidFill>
              </a:defRPr>
            </a:lvl1pPr>
          </a:lstStyle>
          <a:p>
            <a:r>
              <a:rPr lang="en-US" dirty="0"/>
              <a:t>Image Placeholder</a:t>
            </a:r>
          </a:p>
          <a:p>
            <a:r>
              <a:rPr lang="en-US" dirty="0"/>
              <a:t>6 cm x 11.27 cm (2.35 in x 4.44 in) </a:t>
            </a:r>
          </a:p>
        </p:txBody>
      </p:sp>
      <p:sp>
        <p:nvSpPr>
          <p:cNvPr id="37" name="Picture Placeholder 2"/>
          <p:cNvSpPr>
            <a:spLocks noGrp="1"/>
          </p:cNvSpPr>
          <p:nvPr>
            <p:ph type="pic" sz="quarter" idx="36" hasCustomPrompt="1"/>
          </p:nvPr>
        </p:nvSpPr>
        <p:spPr>
          <a:xfrm>
            <a:off x="0" y="4707467"/>
            <a:ext cx="4059936" cy="2150533"/>
          </a:xfrm>
          <a:solidFill>
            <a:schemeClr val="tx1">
              <a:lumMod val="20000"/>
              <a:lumOff val="80000"/>
            </a:schemeClr>
          </a:solidFill>
        </p:spPr>
        <p:txBody>
          <a:bodyPr tIns="91440" anchor="t"/>
          <a:lstStyle>
            <a:lvl1pPr marL="0" indent="0" algn="ctr">
              <a:buNone/>
              <a:defRPr sz="2000" baseline="0">
                <a:solidFill>
                  <a:schemeClr val="bg1"/>
                </a:solidFill>
              </a:defRPr>
            </a:lvl1pPr>
          </a:lstStyle>
          <a:p>
            <a:r>
              <a:rPr lang="en-US" dirty="0"/>
              <a:t>Image Placeholder</a:t>
            </a:r>
          </a:p>
          <a:p>
            <a:r>
              <a:rPr lang="en-US" dirty="0"/>
              <a:t>6 cm x 11.27 cm (2.35 in x 4.44 in) </a:t>
            </a:r>
          </a:p>
        </p:txBody>
      </p:sp>
    </p:spTree>
    <p:extLst>
      <p:ext uri="{BB962C8B-B14F-4D97-AF65-F5344CB8AC3E}">
        <p14:creationId xmlns:p14="http://schemas.microsoft.com/office/powerpoint/2010/main" val="1852288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2.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0"/>
            <a:ext cx="10972800" cy="45259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dirty="0"/>
              <a:t>Click to edit slide headline</a:t>
            </a:r>
          </a:p>
        </p:txBody>
      </p:sp>
      <p:pic>
        <p:nvPicPr>
          <p:cNvPr id="2" name="Picture 1"/>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628079" y="6554379"/>
            <a:ext cx="591122" cy="140639"/>
          </a:xfrm>
          <a:prstGeom prst="rect">
            <a:avLst/>
          </a:prstGeom>
        </p:spPr>
      </p:pic>
      <p:sp>
        <p:nvSpPr>
          <p:cNvPr id="5" name="Right Triangle 4"/>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TextBox 10"/>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
        <p:nvSpPr>
          <p:cNvPr id="9" name="Rectangle 8"/>
          <p:cNvSpPr/>
          <p:nvPr userDrawn="1"/>
        </p:nvSpPr>
        <p:spPr>
          <a:xfrm>
            <a:off x="9223712" y="6430035"/>
            <a:ext cx="2664634" cy="338554"/>
          </a:xfrm>
          <a:prstGeom prst="rect">
            <a:avLst/>
          </a:prstGeom>
        </p:spPr>
        <p:txBody>
          <a:bodyPr wrap="square">
            <a:spAutoFit/>
          </a:bodyPr>
          <a:lstStyle/>
          <a:p>
            <a:pPr algn="ctr">
              <a:defRPr/>
            </a:pPr>
            <a:endParaRPr lang="en-US" sz="700" b="0" i="0" dirty="0">
              <a:solidFill>
                <a:schemeClr val="tx1">
                  <a:alpha val="69000"/>
                </a:schemeClr>
              </a:solidFill>
              <a:latin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spc="0" baseline="0" dirty="0">
                <a:solidFill>
                  <a:schemeClr val="tx1">
                    <a:alpha val="50000"/>
                  </a:schemeClr>
                </a:solidFill>
                <a:latin typeface="Calibri"/>
                <a:ea typeface="+mn-ea"/>
                <a:cs typeface="Calibri"/>
              </a:rPr>
              <a:t>© 2018 Virtusa Corporation. </a:t>
            </a:r>
            <a:r>
              <a:rPr lang="en-US" sz="900" b="0" i="0" dirty="0">
                <a:solidFill>
                  <a:schemeClr val="tx1">
                    <a:alpha val="50000"/>
                  </a:schemeClr>
                </a:solidFill>
                <a:latin typeface="Calibri"/>
                <a:cs typeface="Calibri"/>
              </a:rPr>
              <a:t>All rights reserved. </a:t>
            </a:r>
            <a:endParaRPr lang="en-US" sz="700" b="0" i="0" dirty="0">
              <a:solidFill>
                <a:schemeClr val="tx1">
                  <a:alpha val="50000"/>
                </a:schemeClr>
              </a:solidFill>
              <a:latin typeface="Calibri"/>
              <a:cs typeface="Calibri"/>
            </a:endParaRPr>
          </a:p>
        </p:txBody>
      </p:sp>
    </p:spTree>
    <p:extLst>
      <p:ext uri="{BB962C8B-B14F-4D97-AF65-F5344CB8AC3E}">
        <p14:creationId xmlns:p14="http://schemas.microsoft.com/office/powerpoint/2010/main" val="2257868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4" r:id="rId43"/>
  </p:sldLayoutIdLst>
  <p:hf sldNum="0" hdr="0" ftr="0" dt="0"/>
  <p:txStyles>
    <p:titleStyle>
      <a:lvl1pPr algn="l" defTabSz="609585" rtl="0" eaLnBrk="1" latinLnBrk="0" hangingPunct="1">
        <a:spcBef>
          <a:spcPct val="0"/>
        </a:spcBef>
        <a:buNone/>
        <a:defRPr sz="24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400"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18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18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857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3.xml"/><Relationship Id="rId1" Type="http://schemas.openxmlformats.org/officeDocument/2006/relationships/themeOverride" Target="../theme/themeOverride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3.xml"/><Relationship Id="rId1" Type="http://schemas.openxmlformats.org/officeDocument/2006/relationships/themeOverride" Target="../theme/themeOverride1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3.xml"/><Relationship Id="rId1" Type="http://schemas.openxmlformats.org/officeDocument/2006/relationships/themeOverride" Target="../theme/themeOverride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3.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3.xml"/><Relationship Id="rId1" Type="http://schemas.openxmlformats.org/officeDocument/2006/relationships/themeOverride" Target="../theme/themeOverride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3.xml"/><Relationship Id="rId1" Type="http://schemas.openxmlformats.org/officeDocument/2006/relationships/themeOverride" Target="../theme/themeOverride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3.xml"/><Relationship Id="rId1" Type="http://schemas.openxmlformats.org/officeDocument/2006/relationships/themeOverride" Target="../theme/themeOverride1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3.xml"/><Relationship Id="rId1" Type="http://schemas.openxmlformats.org/officeDocument/2006/relationships/themeOverride" Target="../theme/themeOverride1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3.xml"/><Relationship Id="rId1" Type="http://schemas.openxmlformats.org/officeDocument/2006/relationships/themeOverride" Target="../theme/themeOverride1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3.xml"/><Relationship Id="rId1" Type="http://schemas.openxmlformats.org/officeDocument/2006/relationships/themeOverride" Target="../theme/themeOverride2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3.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3.xml"/><Relationship Id="rId1" Type="http://schemas.openxmlformats.org/officeDocument/2006/relationships/themeOverride" Target="../theme/themeOverr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3.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3.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3.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3.xml"/><Relationship Id="rId1" Type="http://schemas.openxmlformats.org/officeDocument/2006/relationships/themeOverride" Target="../theme/themeOverride30.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32.xml"/></Relationships>
</file>

<file path=ppt/slides/_rels/slide34.xml.rels><?xml version="1.0" encoding="UTF-8" standalone="yes"?>
<Relationships xmlns="http://schemas.openxmlformats.org/package/2006/relationships"><Relationship Id="rId3" Type="http://schemas.openxmlformats.org/officeDocument/2006/relationships/hyperlink" Target="http://dx.doi.org/10.1038/sdata.2016.35" TargetMode="External"/><Relationship Id="rId2" Type="http://schemas.openxmlformats.org/officeDocument/2006/relationships/slideLayout" Target="../slideLayouts/slideLayout43.xml"/><Relationship Id="rId1" Type="http://schemas.openxmlformats.org/officeDocument/2006/relationships/themeOverride" Target="../theme/themeOverride33.xml"/><Relationship Id="rId5" Type="http://schemas.openxmlformats.org/officeDocument/2006/relationships/hyperlink" Target="http://dx.doi.org/10.13026/C2XW26" TargetMode="External"/><Relationship Id="rId4" Type="http://schemas.openxmlformats.org/officeDocument/2006/relationships/hyperlink" Target="http://www.nature.com/articles/sdata20163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3.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3.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035" y="1020418"/>
            <a:ext cx="7616565" cy="2093844"/>
          </a:xfrm>
        </p:spPr>
        <p:txBody>
          <a:bodyPr/>
          <a:lstStyle/>
          <a:p>
            <a:r>
              <a:rPr lang="en-US" sz="4400" dirty="0">
                <a:solidFill>
                  <a:srgbClr val="000000"/>
                </a:solidFill>
              </a:rPr>
              <a:t>Machine Learning</a:t>
            </a:r>
            <a:br>
              <a:rPr lang="en-US" sz="4400" dirty="0">
                <a:solidFill>
                  <a:srgbClr val="000000"/>
                </a:solidFill>
              </a:rPr>
            </a:br>
            <a:r>
              <a:rPr lang="en-US" sz="4400" dirty="0">
                <a:solidFill>
                  <a:srgbClr val="000000"/>
                </a:solidFill>
              </a:rPr>
              <a:t>To</a:t>
            </a:r>
            <a:br>
              <a:rPr lang="en-US" sz="4400" dirty="0">
                <a:solidFill>
                  <a:srgbClr val="000000"/>
                </a:solidFill>
              </a:rPr>
            </a:br>
            <a:r>
              <a:rPr lang="en-US" sz="4400" dirty="0">
                <a:solidFill>
                  <a:srgbClr val="000000"/>
                </a:solidFill>
              </a:rPr>
              <a:t>Predict Patient Readmissions</a:t>
            </a:r>
            <a:endParaRPr lang="en-US" sz="4400" dirty="0"/>
          </a:p>
        </p:txBody>
      </p:sp>
      <p:sp>
        <p:nvSpPr>
          <p:cNvPr id="5" name="Text Placeholder 4"/>
          <p:cNvSpPr>
            <a:spLocks noGrp="1"/>
          </p:cNvSpPr>
          <p:nvPr>
            <p:ph type="body" sz="quarter" idx="13"/>
          </p:nvPr>
        </p:nvSpPr>
        <p:spPr/>
        <p:txBody>
          <a:bodyPr/>
          <a:lstStyle/>
          <a:p>
            <a:r>
              <a:rPr lang="en-US" dirty="0" err="1"/>
              <a:t>vLiFE</a:t>
            </a:r>
            <a:endParaRPr lang="en-US" dirty="0"/>
          </a:p>
        </p:txBody>
      </p:sp>
      <p:sp>
        <p:nvSpPr>
          <p:cNvPr id="3" name="Text Placeholder 2"/>
          <p:cNvSpPr>
            <a:spLocks noGrp="1"/>
          </p:cNvSpPr>
          <p:nvPr>
            <p:ph type="body" sz="quarter" idx="11"/>
          </p:nvPr>
        </p:nvSpPr>
        <p:spPr/>
        <p:txBody>
          <a:bodyPr anchor="t"/>
          <a:lstStyle/>
          <a:p>
            <a:r>
              <a:rPr lang="en-US" sz="1600" b="1" dirty="0">
                <a:solidFill>
                  <a:schemeClr val="tx1"/>
                </a:solidFill>
              </a:rPr>
              <a:t>By </a:t>
            </a:r>
          </a:p>
          <a:p>
            <a:r>
              <a:rPr lang="en-US" sz="1600" b="1" dirty="0">
                <a:solidFill>
                  <a:schemeClr val="tx1"/>
                </a:solidFill>
              </a:rPr>
              <a:t>Utsav Dutta</a:t>
            </a:r>
          </a:p>
          <a:p>
            <a:r>
              <a:rPr lang="en-US" sz="1600" b="1" dirty="0">
                <a:solidFill>
                  <a:schemeClr val="tx1"/>
                </a:solidFill>
              </a:rPr>
              <a:t>Under the guidance of </a:t>
            </a:r>
          </a:p>
          <a:p>
            <a:r>
              <a:rPr lang="en-US" sz="1600" b="1" dirty="0">
                <a:solidFill>
                  <a:schemeClr val="tx1"/>
                </a:solidFill>
              </a:rPr>
              <a:t>Ankit Khatri and </a:t>
            </a:r>
            <a:r>
              <a:rPr lang="en-US" sz="1600" b="1" dirty="0" err="1">
                <a:solidFill>
                  <a:schemeClr val="tx1"/>
                </a:solidFill>
              </a:rPr>
              <a:t>Avinash</a:t>
            </a:r>
            <a:r>
              <a:rPr lang="en-US" sz="1600" b="1" dirty="0">
                <a:solidFill>
                  <a:schemeClr val="tx1"/>
                </a:solidFill>
              </a:rPr>
              <a:t> Reddy</a:t>
            </a:r>
            <a:endParaRPr lang="en-US" dirty="0"/>
          </a:p>
          <a:p>
            <a:endParaRPr lang="en-US" dirty="0"/>
          </a:p>
        </p:txBody>
      </p:sp>
    </p:spTree>
    <p:extLst>
      <p:ext uri="{BB962C8B-B14F-4D97-AF65-F5344CB8AC3E}">
        <p14:creationId xmlns:p14="http://schemas.microsoft.com/office/powerpoint/2010/main" val="76883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4A06-11A7-4C67-AF43-8AB521CA4C64}"/>
              </a:ext>
            </a:extLst>
          </p:cNvPr>
          <p:cNvSpPr>
            <a:spLocks noGrp="1"/>
          </p:cNvSpPr>
          <p:nvPr>
            <p:ph type="title"/>
          </p:nvPr>
        </p:nvSpPr>
        <p:spPr>
          <a:xfrm>
            <a:off x="896971" y="569843"/>
            <a:ext cx="9692640" cy="541930"/>
          </a:xfrm>
        </p:spPr>
        <p:txBody>
          <a:bodyPr/>
          <a:lstStyle/>
          <a:p>
            <a:r>
              <a:rPr lang="en-US" sz="3200" dirty="0"/>
              <a:t>Patients</a:t>
            </a:r>
          </a:p>
        </p:txBody>
      </p:sp>
      <p:sp>
        <p:nvSpPr>
          <p:cNvPr id="3" name="Content Placeholder 2">
            <a:extLst>
              <a:ext uri="{FF2B5EF4-FFF2-40B4-BE49-F238E27FC236}">
                <a16:creationId xmlns:a16="http://schemas.microsoft.com/office/drawing/2014/main" id="{CAE0AC5C-6EBC-4AEE-8BAF-CDB867407E2B}"/>
              </a:ext>
            </a:extLst>
          </p:cNvPr>
          <p:cNvSpPr>
            <a:spLocks noGrp="1"/>
          </p:cNvSpPr>
          <p:nvPr>
            <p:ph idx="1"/>
          </p:nvPr>
        </p:nvSpPr>
        <p:spPr>
          <a:xfrm>
            <a:off x="896971" y="1249251"/>
            <a:ext cx="6899642" cy="4351337"/>
          </a:xfrm>
        </p:spPr>
        <p:txBody>
          <a:bodyPr vert="horz" lIns="91440" tIns="45720" rIns="91440" bIns="45720" rtlCol="0" anchor="t">
            <a:normAutofit/>
          </a:bodyPr>
          <a:lstStyle/>
          <a:p>
            <a:r>
              <a:rPr lang="en-US" sz="2000" dirty="0"/>
              <a:t>As evident, we can extract </a:t>
            </a:r>
            <a:r>
              <a:rPr lang="en-US" sz="2000" b="1" dirty="0"/>
              <a:t>age</a:t>
            </a:r>
            <a:r>
              <a:rPr lang="en-US" sz="2000" dirty="0"/>
              <a:t> (</a:t>
            </a:r>
            <a:r>
              <a:rPr lang="en-US" sz="2000" dirty="0" err="1"/>
              <a:t>admittime</a:t>
            </a:r>
            <a:r>
              <a:rPr lang="en-US" sz="2000" dirty="0"/>
              <a:t> minus </a:t>
            </a:r>
            <a:r>
              <a:rPr lang="en-US" sz="2000" dirty="0" err="1"/>
              <a:t>dob</a:t>
            </a:r>
            <a:r>
              <a:rPr lang="en-US" sz="2000" dirty="0"/>
              <a:t>) which will possibly be a strong indicator for </a:t>
            </a:r>
            <a:r>
              <a:rPr lang="en-US" sz="2000" b="1" dirty="0"/>
              <a:t>readmissions</a:t>
            </a:r>
            <a:r>
              <a:rPr lang="en-US" sz="2000" dirty="0"/>
              <a:t>.</a:t>
            </a:r>
          </a:p>
          <a:p>
            <a:r>
              <a:rPr lang="en-US" sz="2000" b="1" dirty="0"/>
              <a:t>Gender </a:t>
            </a:r>
            <a:r>
              <a:rPr lang="en-US" sz="2000" dirty="0"/>
              <a:t>may also be a strong indicator for readmissions. We shall check this later with tests.</a:t>
            </a:r>
          </a:p>
          <a:p>
            <a:r>
              <a:rPr lang="en-US" sz="2000" dirty="0"/>
              <a:t>In </a:t>
            </a:r>
            <a:r>
              <a:rPr lang="en-US" sz="2000" i="1" dirty="0"/>
              <a:t>admissions </a:t>
            </a:r>
            <a:r>
              <a:rPr lang="en-US" sz="2000" dirty="0"/>
              <a:t>and </a:t>
            </a:r>
            <a:r>
              <a:rPr lang="en-US" sz="2000" i="1" dirty="0"/>
              <a:t>patients</a:t>
            </a:r>
            <a:r>
              <a:rPr lang="en-US" sz="2000" dirty="0"/>
              <a:t>, we remove the records of the </a:t>
            </a:r>
            <a:r>
              <a:rPr lang="en-US" sz="2000" b="1" dirty="0"/>
              <a:t>dead patients</a:t>
            </a:r>
            <a:r>
              <a:rPr lang="en-US" sz="2000" dirty="0"/>
              <a:t> as they contribute in no way to readmission predictions.</a:t>
            </a:r>
          </a:p>
        </p:txBody>
      </p:sp>
      <p:pic>
        <p:nvPicPr>
          <p:cNvPr id="6" name="Picture 6" descr="A screenshot of a social media post&#10;&#10;Description generated with very high confidence">
            <a:extLst>
              <a:ext uri="{FF2B5EF4-FFF2-40B4-BE49-F238E27FC236}">
                <a16:creationId xmlns:a16="http://schemas.microsoft.com/office/drawing/2014/main" id="{0DD04349-5693-4BD6-8982-4B102AC7F963}"/>
              </a:ext>
            </a:extLst>
          </p:cNvPr>
          <p:cNvPicPr>
            <a:picLocks noChangeAspect="1"/>
          </p:cNvPicPr>
          <p:nvPr/>
        </p:nvPicPr>
        <p:blipFill rotWithShape="1">
          <a:blip r:embed="rId3"/>
          <a:srcRect l="13529" t="26009" r="76184" b="51007"/>
          <a:stretch/>
        </p:blipFill>
        <p:spPr>
          <a:xfrm>
            <a:off x="8384149" y="817078"/>
            <a:ext cx="2114338" cy="2637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19FC1F10-DDD8-420F-BDCC-516EC15CCB8B}"/>
              </a:ext>
            </a:extLst>
          </p:cNvPr>
          <p:cNvSpPr txBox="1">
            <a:spLocks/>
          </p:cNvSpPr>
          <p:nvPr/>
        </p:nvSpPr>
        <p:spPr>
          <a:xfrm>
            <a:off x="929167" y="3059592"/>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Procedures</a:t>
            </a:r>
          </a:p>
        </p:txBody>
      </p:sp>
      <p:sp>
        <p:nvSpPr>
          <p:cNvPr id="11" name="Content Placeholder 2">
            <a:extLst>
              <a:ext uri="{FF2B5EF4-FFF2-40B4-BE49-F238E27FC236}">
                <a16:creationId xmlns:a16="http://schemas.microsoft.com/office/drawing/2014/main" id="{0E8B7AA6-B0D8-48B2-9627-C49E9E0E619A}"/>
              </a:ext>
            </a:extLst>
          </p:cNvPr>
          <p:cNvSpPr txBox="1">
            <a:spLocks/>
          </p:cNvSpPr>
          <p:nvPr/>
        </p:nvSpPr>
        <p:spPr>
          <a:xfrm>
            <a:off x="929167" y="4522629"/>
            <a:ext cx="4248741" cy="43513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0"/>
              </a:spcAft>
              <a:buClr>
                <a:srgbClr val="FE6B2B"/>
              </a:buClr>
              <a:buSzPct val="80000"/>
              <a:buFont typeface="Arial" pitchFamily="34" charset="0"/>
              <a:buChar char="•"/>
              <a:tabLst/>
              <a:defRPr/>
            </a:pPr>
            <a:r>
              <a:rPr kumimoji="0" lang="en-US" b="0" i="0" u="none" strike="noStrike" kern="1200" cap="none" spc="10" normalizeH="0" baseline="0" noProof="0" dirty="0">
                <a:ln>
                  <a:noFill/>
                </a:ln>
                <a:solidFill>
                  <a:srgbClr val="3C3C3C"/>
                </a:solidFill>
                <a:effectLst/>
                <a:uLnTx/>
                <a:uFillTx/>
                <a:latin typeface="Calibri"/>
                <a:ea typeface="+mn-ea"/>
                <a:cs typeface="+mn-cs"/>
              </a:rPr>
              <a:t>This table gives us the </a:t>
            </a:r>
            <a:r>
              <a:rPr kumimoji="0" lang="en-US" b="0" i="1" u="none" strike="noStrike" kern="1200" cap="none" spc="10" normalizeH="0" baseline="0" noProof="0" dirty="0">
                <a:ln>
                  <a:noFill/>
                </a:ln>
                <a:solidFill>
                  <a:srgbClr val="3C3C3C"/>
                </a:solidFill>
                <a:effectLst/>
                <a:uLnTx/>
                <a:uFillTx/>
                <a:latin typeface="Calibri"/>
                <a:ea typeface="+mn-ea"/>
                <a:cs typeface="+mn-cs"/>
              </a:rPr>
              <a:t>patient specific </a:t>
            </a:r>
            <a:r>
              <a:rPr kumimoji="0" lang="en-US" b="0" i="0" u="none" strike="noStrike" kern="1200" cap="none" spc="10" normalizeH="0" baseline="0" noProof="0" dirty="0">
                <a:ln>
                  <a:noFill/>
                </a:ln>
                <a:solidFill>
                  <a:srgbClr val="3C3C3C"/>
                </a:solidFill>
                <a:effectLst/>
                <a:uLnTx/>
                <a:uFillTx/>
                <a:latin typeface="Calibri"/>
                <a:ea typeface="+mn-ea"/>
                <a:cs typeface="+mn-cs"/>
              </a:rPr>
              <a:t>details about the </a:t>
            </a:r>
            <a:r>
              <a:rPr kumimoji="0" lang="en-US" b="1" i="0" u="none" strike="noStrike" kern="1200" cap="none" spc="10" normalizeH="0" baseline="0" noProof="0" dirty="0">
                <a:ln>
                  <a:noFill/>
                </a:ln>
                <a:solidFill>
                  <a:srgbClr val="3C3C3C"/>
                </a:solidFill>
                <a:effectLst/>
                <a:uLnTx/>
                <a:uFillTx/>
                <a:latin typeface="Calibri"/>
                <a:ea typeface="+mn-ea"/>
                <a:cs typeface="+mn-cs"/>
              </a:rPr>
              <a:t>procedures </a:t>
            </a:r>
            <a:r>
              <a:rPr kumimoji="0" lang="en-US" b="0" i="0" u="none" strike="noStrike" kern="1200" cap="none" spc="10" normalizeH="0" baseline="0" noProof="0" dirty="0">
                <a:ln>
                  <a:noFill/>
                </a:ln>
                <a:solidFill>
                  <a:srgbClr val="3C3C3C"/>
                </a:solidFill>
                <a:effectLst/>
                <a:uLnTx/>
                <a:uFillTx/>
                <a:latin typeface="Calibri"/>
                <a:ea typeface="+mn-ea"/>
                <a:cs typeface="+mn-cs"/>
              </a:rPr>
              <a:t>undergone at the hospital. The </a:t>
            </a:r>
            <a:r>
              <a:rPr kumimoji="0" lang="en-US" b="1" i="0" u="none" strike="noStrike" kern="1200" cap="none" spc="10" normalizeH="0" baseline="0" noProof="0" dirty="0">
                <a:ln>
                  <a:noFill/>
                </a:ln>
                <a:solidFill>
                  <a:srgbClr val="3C3C3C"/>
                </a:solidFill>
                <a:effectLst/>
                <a:uLnTx/>
                <a:uFillTx/>
                <a:latin typeface="Calibri"/>
                <a:ea typeface="+mn-ea"/>
                <a:cs typeface="+mn-cs"/>
              </a:rPr>
              <a:t>icd9_code</a:t>
            </a:r>
            <a:r>
              <a:rPr kumimoji="0" lang="en-US" b="0" i="0" u="none" strike="noStrike" kern="1200" cap="none" spc="10" normalizeH="0" baseline="0" noProof="0" dirty="0">
                <a:ln>
                  <a:noFill/>
                </a:ln>
                <a:solidFill>
                  <a:srgbClr val="3C3C3C"/>
                </a:solidFill>
                <a:effectLst/>
                <a:uLnTx/>
                <a:uFillTx/>
                <a:latin typeface="Calibri"/>
                <a:ea typeface="+mn-ea"/>
                <a:cs typeface="+mn-cs"/>
              </a:rPr>
              <a:t> classifies the procedures. </a:t>
            </a:r>
          </a:p>
          <a:p>
            <a:pPr marL="182880" marR="0" lvl="0" indent="-182880" algn="l" defTabSz="914400" rtl="0" eaLnBrk="1" fontAlgn="auto" latinLnBrk="0" hangingPunct="1">
              <a:lnSpc>
                <a:spcPct val="95000"/>
              </a:lnSpc>
              <a:spcBef>
                <a:spcPts val="1400"/>
              </a:spcBef>
              <a:spcAft>
                <a:spcPts val="0"/>
              </a:spcAft>
              <a:buClr>
                <a:srgbClr val="FE6B2B"/>
              </a:buClr>
              <a:buSzPct val="80000"/>
              <a:buFont typeface="Arial" pitchFamily="34" charset="0"/>
              <a:buChar char="•"/>
              <a:tabLst/>
              <a:defRPr/>
            </a:pPr>
            <a:r>
              <a:rPr kumimoji="0" lang="en-US" b="0" i="0" u="none" strike="noStrike" kern="1200" cap="none" spc="10" normalizeH="0" baseline="0" noProof="0" dirty="0">
                <a:ln>
                  <a:noFill/>
                </a:ln>
                <a:solidFill>
                  <a:srgbClr val="3C3C3C"/>
                </a:solidFill>
                <a:effectLst/>
                <a:uLnTx/>
                <a:uFillTx/>
                <a:latin typeface="Calibri"/>
                <a:ea typeface="+mn-ea"/>
                <a:cs typeface="+mn-cs"/>
              </a:rPr>
              <a:t>The names of the procedures are given</a:t>
            </a:r>
          </a:p>
          <a:p>
            <a:pPr marL="0" marR="0" lvl="0" indent="0" algn="l" defTabSz="914400" rtl="0" eaLnBrk="1" fontAlgn="auto" latinLnBrk="0" hangingPunct="1">
              <a:lnSpc>
                <a:spcPct val="95000"/>
              </a:lnSpc>
              <a:spcBef>
                <a:spcPts val="1400"/>
              </a:spcBef>
              <a:spcAft>
                <a:spcPts val="0"/>
              </a:spcAft>
              <a:buClr>
                <a:srgbClr val="FE6B2B"/>
              </a:buClr>
              <a:buSzPct val="80000"/>
              <a:buFont typeface="Arial" pitchFamily="34" charset="0"/>
              <a:buNone/>
              <a:tabLst/>
              <a:defRPr/>
            </a:pPr>
            <a:endParaRPr kumimoji="0" lang="en-US" sz="1800" b="0" i="0" u="none" strike="noStrike" kern="1200" cap="none" spc="10" normalizeH="0" baseline="0" noProof="0" dirty="0">
              <a:ln>
                <a:noFill/>
              </a:ln>
              <a:solidFill>
                <a:srgbClr val="3C3C3C"/>
              </a:solidFill>
              <a:effectLst/>
              <a:uLnTx/>
              <a:uFillTx/>
              <a:latin typeface="Calibri"/>
              <a:ea typeface="+mn-ea"/>
              <a:cs typeface="+mn-cs"/>
            </a:endParaRPr>
          </a:p>
        </p:txBody>
      </p:sp>
      <p:pic>
        <p:nvPicPr>
          <p:cNvPr id="12" name="Picture 12" descr="A screenshot of a computer&#10;&#10;Description generated with very high confidence">
            <a:extLst>
              <a:ext uri="{FF2B5EF4-FFF2-40B4-BE49-F238E27FC236}">
                <a16:creationId xmlns:a16="http://schemas.microsoft.com/office/drawing/2014/main" id="{6CC0A27A-FFCC-49A9-ADF7-747524A48446}"/>
              </a:ext>
            </a:extLst>
          </p:cNvPr>
          <p:cNvPicPr>
            <a:picLocks noChangeAspect="1"/>
          </p:cNvPicPr>
          <p:nvPr/>
        </p:nvPicPr>
        <p:blipFill rotWithShape="1">
          <a:blip r:embed="rId4"/>
          <a:srcRect l="13641" t="27393" r="40829" b="58746"/>
          <a:stretch/>
        </p:blipFill>
        <p:spPr>
          <a:xfrm>
            <a:off x="5210104" y="4532018"/>
            <a:ext cx="6737047" cy="1137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428521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EBF1-A9D7-45D7-8FB1-756B3B76BF1A}"/>
              </a:ext>
            </a:extLst>
          </p:cNvPr>
          <p:cNvSpPr>
            <a:spLocks noGrp="1"/>
          </p:cNvSpPr>
          <p:nvPr>
            <p:ph type="title"/>
          </p:nvPr>
        </p:nvSpPr>
        <p:spPr>
          <a:xfrm>
            <a:off x="435478" y="455052"/>
            <a:ext cx="9692640" cy="517199"/>
          </a:xfrm>
        </p:spPr>
        <p:txBody>
          <a:bodyPr/>
          <a:lstStyle/>
          <a:p>
            <a:r>
              <a:rPr lang="en-US" sz="3200" dirty="0"/>
              <a:t>   </a:t>
            </a:r>
            <a:r>
              <a:rPr lang="en-US" sz="3200" dirty="0" err="1"/>
              <a:t>drgcodes</a:t>
            </a:r>
            <a:endParaRPr lang="en-US" sz="3200" dirty="0"/>
          </a:p>
        </p:txBody>
      </p:sp>
      <p:sp>
        <p:nvSpPr>
          <p:cNvPr id="3" name="Content Placeholder 2">
            <a:extLst>
              <a:ext uri="{FF2B5EF4-FFF2-40B4-BE49-F238E27FC236}">
                <a16:creationId xmlns:a16="http://schemas.microsoft.com/office/drawing/2014/main" id="{82558CEE-7CC1-48C1-8980-0DDFBE29AC63}"/>
              </a:ext>
            </a:extLst>
          </p:cNvPr>
          <p:cNvSpPr>
            <a:spLocks noGrp="1"/>
          </p:cNvSpPr>
          <p:nvPr>
            <p:ph idx="1"/>
          </p:nvPr>
        </p:nvSpPr>
        <p:spPr>
          <a:xfrm>
            <a:off x="456163" y="1120461"/>
            <a:ext cx="10570120" cy="2720014"/>
          </a:xfrm>
        </p:spPr>
        <p:txBody>
          <a:bodyPr vert="horz" lIns="91440" tIns="45720" rIns="91440" bIns="45720" rtlCol="0" anchor="t">
            <a:normAutofit/>
          </a:bodyPr>
          <a:lstStyle/>
          <a:p>
            <a:r>
              <a:rPr lang="en-US" sz="2000" dirty="0"/>
              <a:t>The </a:t>
            </a:r>
            <a:r>
              <a:rPr lang="en-US" sz="2000" i="1" dirty="0" err="1"/>
              <a:t>drugcodes</a:t>
            </a:r>
            <a:r>
              <a:rPr lang="en-US" sz="2000" i="1" dirty="0"/>
              <a:t> </a:t>
            </a:r>
            <a:r>
              <a:rPr lang="en-US" sz="2000" dirty="0"/>
              <a:t>table gives us the </a:t>
            </a:r>
            <a:r>
              <a:rPr lang="en-US" sz="2000" b="1" dirty="0" err="1"/>
              <a:t>drg_code</a:t>
            </a:r>
            <a:r>
              <a:rPr lang="en-US" sz="2000" dirty="0"/>
              <a:t> and description. </a:t>
            </a:r>
            <a:r>
              <a:rPr lang="en-US" sz="2000" b="1" dirty="0" err="1"/>
              <a:t>drg_type</a:t>
            </a:r>
            <a:r>
              <a:rPr lang="en-US" sz="2000" b="1" dirty="0"/>
              <a:t>, </a:t>
            </a:r>
            <a:r>
              <a:rPr lang="en-US" sz="2000" b="1" dirty="0" err="1"/>
              <a:t>drg_severity</a:t>
            </a:r>
            <a:r>
              <a:rPr lang="en-US" sz="2000" b="1" dirty="0"/>
              <a:t> and </a:t>
            </a:r>
            <a:r>
              <a:rPr lang="en-US" sz="2000" b="1" dirty="0" err="1"/>
              <a:t>drg_mortality</a:t>
            </a:r>
            <a:r>
              <a:rPr lang="en-US" sz="2000" dirty="0"/>
              <a:t> are values that either are </a:t>
            </a:r>
            <a:r>
              <a:rPr lang="en-US" sz="2000" b="1" dirty="0"/>
              <a:t>mostly null</a:t>
            </a:r>
            <a:r>
              <a:rPr lang="en-US" sz="2000" dirty="0"/>
              <a:t> or contain the same value {</a:t>
            </a:r>
            <a:r>
              <a:rPr lang="en-US" sz="2000" b="1" dirty="0"/>
              <a:t>HCFA</a:t>
            </a:r>
            <a:r>
              <a:rPr lang="en-US" sz="2000" dirty="0"/>
              <a:t>}. Description is highly correlated with </a:t>
            </a:r>
            <a:r>
              <a:rPr lang="en-US" sz="2000" i="1" dirty="0"/>
              <a:t>diagnoses </a:t>
            </a:r>
            <a:r>
              <a:rPr lang="en-US" sz="2000" dirty="0"/>
              <a:t>itself as they convey similar information so this table might have questionable use.</a:t>
            </a:r>
          </a:p>
        </p:txBody>
      </p:sp>
      <p:pic>
        <p:nvPicPr>
          <p:cNvPr id="4" name="Picture 4" descr="A screenshot of a computer&#10;&#10;Description generated with very high confidence">
            <a:extLst>
              <a:ext uri="{FF2B5EF4-FFF2-40B4-BE49-F238E27FC236}">
                <a16:creationId xmlns:a16="http://schemas.microsoft.com/office/drawing/2014/main" id="{DC48CCC6-B7B1-4E2C-8C45-41A19117ED71}"/>
              </a:ext>
            </a:extLst>
          </p:cNvPr>
          <p:cNvPicPr>
            <a:picLocks noChangeAspect="1"/>
          </p:cNvPicPr>
          <p:nvPr/>
        </p:nvPicPr>
        <p:blipFill rotWithShape="1">
          <a:blip r:embed="rId3"/>
          <a:srcRect l="13619" t="26852" r="43969" b="60417"/>
          <a:stretch/>
        </p:blipFill>
        <p:spPr>
          <a:xfrm>
            <a:off x="1732680" y="2649111"/>
            <a:ext cx="7536884" cy="1266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4A99F75F-42F8-4285-A6F8-25020BD4CA1F}"/>
              </a:ext>
            </a:extLst>
          </p:cNvPr>
          <p:cNvSpPr txBox="1">
            <a:spLocks/>
          </p:cNvSpPr>
          <p:nvPr/>
        </p:nvSpPr>
        <p:spPr>
          <a:xfrm>
            <a:off x="654802" y="3984332"/>
            <a:ext cx="9692640" cy="6003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diagnoses</a:t>
            </a:r>
          </a:p>
        </p:txBody>
      </p:sp>
      <p:pic>
        <p:nvPicPr>
          <p:cNvPr id="12" name="Picture 12" descr="A screenshot of a computer&#10;&#10;Description generated with very high confidence">
            <a:extLst>
              <a:ext uri="{FF2B5EF4-FFF2-40B4-BE49-F238E27FC236}">
                <a16:creationId xmlns:a16="http://schemas.microsoft.com/office/drawing/2014/main" id="{74AD5E31-8605-4E2B-AD97-D492989D4CE3}"/>
              </a:ext>
            </a:extLst>
          </p:cNvPr>
          <p:cNvPicPr>
            <a:picLocks noChangeAspect="1"/>
          </p:cNvPicPr>
          <p:nvPr/>
        </p:nvPicPr>
        <p:blipFill rotWithShape="1">
          <a:blip r:embed="rId4"/>
          <a:srcRect l="13291" t="51601" r="72257" b="36535"/>
          <a:stretch/>
        </p:blipFill>
        <p:spPr>
          <a:xfrm>
            <a:off x="6967472" y="4353193"/>
            <a:ext cx="3875339" cy="1781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ontent Placeholder 2">
            <a:extLst>
              <a:ext uri="{FF2B5EF4-FFF2-40B4-BE49-F238E27FC236}">
                <a16:creationId xmlns:a16="http://schemas.microsoft.com/office/drawing/2014/main" id="{1DC1D4C2-A69A-49B6-B214-4F3E5C12295E}"/>
              </a:ext>
            </a:extLst>
          </p:cNvPr>
          <p:cNvSpPr txBox="1">
            <a:spLocks/>
          </p:cNvSpPr>
          <p:nvPr/>
        </p:nvSpPr>
        <p:spPr>
          <a:xfrm>
            <a:off x="435478" y="4737279"/>
            <a:ext cx="6266431" cy="2730746"/>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0" i="0" u="none" strike="noStrike" kern="1200" cap="none" spc="10" normalizeH="0" baseline="0" noProof="0" dirty="0">
                <a:ln>
                  <a:noFill/>
                </a:ln>
                <a:solidFill>
                  <a:srgbClr val="3C3C3C"/>
                </a:solidFill>
                <a:effectLst/>
                <a:uLnTx/>
                <a:uFillTx/>
                <a:latin typeface="Calibri"/>
                <a:ea typeface="+mn-ea"/>
                <a:cs typeface="+mn-cs"/>
              </a:rPr>
              <a:t>The </a:t>
            </a:r>
            <a:r>
              <a:rPr kumimoji="0" lang="en-US" sz="1800" b="0" i="1" u="none" strike="noStrike" kern="1200" cap="none" spc="10" normalizeH="0" baseline="0" noProof="0" dirty="0">
                <a:ln>
                  <a:noFill/>
                </a:ln>
                <a:solidFill>
                  <a:srgbClr val="3C3C3C"/>
                </a:solidFill>
                <a:effectLst/>
                <a:uLnTx/>
                <a:uFillTx/>
                <a:latin typeface="Calibri"/>
                <a:ea typeface="+mn-ea"/>
                <a:cs typeface="+mn-cs"/>
              </a:rPr>
              <a:t>diagnoses </a:t>
            </a:r>
            <a:r>
              <a:rPr kumimoji="0" lang="en-US" sz="1800" b="0" i="0" u="none" strike="noStrike" kern="1200" cap="none" spc="10" normalizeH="0" baseline="0" noProof="0" dirty="0">
                <a:ln>
                  <a:noFill/>
                </a:ln>
                <a:solidFill>
                  <a:srgbClr val="3C3C3C"/>
                </a:solidFill>
                <a:effectLst/>
                <a:uLnTx/>
                <a:uFillTx/>
                <a:latin typeface="Calibri"/>
                <a:ea typeface="+mn-ea"/>
                <a:cs typeface="+mn-cs"/>
              </a:rPr>
              <a:t>table gives us the patient details along with the </a:t>
            </a:r>
            <a:r>
              <a:rPr kumimoji="0" lang="en-US" sz="1800" b="1" i="0" u="none" strike="noStrike" kern="1200" cap="none" spc="10" normalizeH="0" baseline="0" noProof="0" dirty="0">
                <a:ln>
                  <a:noFill/>
                </a:ln>
                <a:solidFill>
                  <a:srgbClr val="3C3C3C"/>
                </a:solidFill>
                <a:effectLst/>
                <a:uLnTx/>
                <a:uFillTx/>
                <a:latin typeface="Calibri"/>
                <a:ea typeface="+mn-ea"/>
                <a:cs typeface="+mn-cs"/>
              </a:rPr>
              <a:t>icd9_code</a:t>
            </a:r>
            <a:r>
              <a:rPr kumimoji="0" lang="en-US" sz="1800" b="0" i="0" u="none" strike="noStrike" kern="1200" cap="none" spc="10" normalizeH="0" baseline="0" noProof="0" dirty="0">
                <a:ln>
                  <a:noFill/>
                </a:ln>
                <a:solidFill>
                  <a:srgbClr val="3C3C3C"/>
                </a:solidFill>
                <a:effectLst/>
                <a:uLnTx/>
                <a:uFillTx/>
                <a:latin typeface="Calibri"/>
                <a:ea typeface="+mn-ea"/>
                <a:cs typeface="+mn-cs"/>
              </a:rPr>
              <a:t> of the disease which is a widely used </a:t>
            </a:r>
            <a:r>
              <a:rPr kumimoji="0" lang="en-US" sz="1800" b="1" i="0" u="none" strike="noStrike" kern="1200" cap="none" spc="10" normalizeH="0" baseline="0" noProof="0" dirty="0">
                <a:ln>
                  <a:noFill/>
                </a:ln>
                <a:solidFill>
                  <a:srgbClr val="3C3C3C"/>
                </a:solidFill>
                <a:effectLst/>
                <a:uLnTx/>
                <a:uFillTx/>
                <a:latin typeface="Calibri"/>
                <a:ea typeface="+mn-ea"/>
                <a:cs typeface="+mn-cs"/>
              </a:rPr>
              <a:t>disease and procedure </a:t>
            </a:r>
            <a:r>
              <a:rPr kumimoji="0" lang="en-US" sz="1800" b="0" i="0" u="none" strike="noStrike" kern="1200" cap="none" spc="10" normalizeH="0" baseline="0" noProof="0" dirty="0">
                <a:ln>
                  <a:noFill/>
                </a:ln>
                <a:solidFill>
                  <a:srgbClr val="3C3C3C"/>
                </a:solidFill>
                <a:effectLst/>
                <a:uLnTx/>
                <a:uFillTx/>
                <a:latin typeface="Calibri"/>
                <a:ea typeface="+mn-ea"/>
                <a:cs typeface="+mn-cs"/>
              </a:rPr>
              <a:t>classification system.</a:t>
            </a:r>
          </a:p>
        </p:txBody>
      </p:sp>
    </p:spTree>
    <p:extLst>
      <p:ext uri="{BB962C8B-B14F-4D97-AF65-F5344CB8AC3E}">
        <p14:creationId xmlns:p14="http://schemas.microsoft.com/office/powerpoint/2010/main" val="74319055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0B20-BD6B-4A9B-885A-BB6128608ADD}"/>
              </a:ext>
            </a:extLst>
          </p:cNvPr>
          <p:cNvSpPr>
            <a:spLocks noGrp="1"/>
          </p:cNvSpPr>
          <p:nvPr>
            <p:ph type="title"/>
          </p:nvPr>
        </p:nvSpPr>
        <p:spPr>
          <a:xfrm>
            <a:off x="553534" y="453749"/>
            <a:ext cx="9692640" cy="713565"/>
          </a:xfrm>
        </p:spPr>
        <p:txBody>
          <a:bodyPr/>
          <a:lstStyle/>
          <a:p>
            <a:r>
              <a:rPr lang="en-US" sz="3200" dirty="0" err="1"/>
              <a:t>ICUstays</a:t>
            </a:r>
            <a:endParaRPr lang="en-US" sz="3200" dirty="0"/>
          </a:p>
        </p:txBody>
      </p:sp>
      <p:sp>
        <p:nvSpPr>
          <p:cNvPr id="3" name="Content Placeholder 2">
            <a:extLst>
              <a:ext uri="{FF2B5EF4-FFF2-40B4-BE49-F238E27FC236}">
                <a16:creationId xmlns:a16="http://schemas.microsoft.com/office/drawing/2014/main" id="{3B3C5F40-FE24-4649-A3D5-E15EDFEF984B}"/>
              </a:ext>
            </a:extLst>
          </p:cNvPr>
          <p:cNvSpPr>
            <a:spLocks noGrp="1"/>
          </p:cNvSpPr>
          <p:nvPr>
            <p:ph idx="1"/>
          </p:nvPr>
        </p:nvSpPr>
        <p:spPr>
          <a:xfrm>
            <a:off x="553534" y="1227787"/>
            <a:ext cx="5075135" cy="4351337"/>
          </a:xfrm>
        </p:spPr>
        <p:txBody>
          <a:bodyPr vert="horz" lIns="91440" tIns="45720" rIns="91440" bIns="45720" rtlCol="0" anchor="t">
            <a:normAutofit/>
          </a:bodyPr>
          <a:lstStyle/>
          <a:p>
            <a:pPr>
              <a:lnSpc>
                <a:spcPct val="100000"/>
              </a:lnSpc>
              <a:spcBef>
                <a:spcPts val="300"/>
              </a:spcBef>
            </a:pPr>
            <a:r>
              <a:rPr lang="en-US" sz="1600" dirty="0"/>
              <a:t>The </a:t>
            </a:r>
            <a:r>
              <a:rPr lang="en-US" sz="1600" i="1" dirty="0" err="1"/>
              <a:t>icustays</a:t>
            </a:r>
            <a:r>
              <a:rPr lang="en-US" sz="1600" dirty="0"/>
              <a:t> table provides us with the </a:t>
            </a:r>
            <a:r>
              <a:rPr lang="en-US" sz="1600" b="1" dirty="0"/>
              <a:t>in and out times, </a:t>
            </a:r>
            <a:r>
              <a:rPr lang="en-US" sz="1600" dirty="0"/>
              <a:t>from this we can calculate the </a:t>
            </a:r>
            <a:r>
              <a:rPr lang="en-US" sz="1600" b="1" dirty="0" err="1"/>
              <a:t>los</a:t>
            </a:r>
            <a:r>
              <a:rPr lang="en-US" sz="1600" b="1" dirty="0"/>
              <a:t> </a:t>
            </a:r>
            <a:r>
              <a:rPr lang="en-US" sz="1600" dirty="0"/>
              <a:t>(length of stay) and </a:t>
            </a:r>
            <a:r>
              <a:rPr lang="en-US" sz="1600" b="1" dirty="0" err="1"/>
              <a:t>totalicu</a:t>
            </a:r>
            <a:r>
              <a:rPr lang="en-US" sz="1600" b="1" dirty="0"/>
              <a:t> </a:t>
            </a:r>
            <a:r>
              <a:rPr lang="en-US" sz="1600" dirty="0"/>
              <a:t>(total time admitted to </a:t>
            </a:r>
            <a:r>
              <a:rPr lang="en-US" sz="1600" dirty="0" err="1"/>
              <a:t>icu</a:t>
            </a:r>
            <a:r>
              <a:rPr lang="en-US" sz="1600" dirty="0"/>
              <a:t>, </a:t>
            </a:r>
            <a:r>
              <a:rPr lang="en-US" sz="1600" i="1" dirty="0"/>
              <a:t>only applies to patients with repeated ICU admits during the same stay</a:t>
            </a:r>
            <a:r>
              <a:rPr lang="en-US" sz="1600" dirty="0"/>
              <a:t>)</a:t>
            </a:r>
          </a:p>
          <a:p>
            <a:pPr>
              <a:lnSpc>
                <a:spcPct val="100000"/>
              </a:lnSpc>
              <a:spcBef>
                <a:spcPts val="300"/>
              </a:spcBef>
            </a:pPr>
            <a:r>
              <a:rPr lang="en-US" sz="1600" dirty="0"/>
              <a:t>Another variable we derive, is </a:t>
            </a:r>
            <a:r>
              <a:rPr lang="en-US" sz="1600" b="1" dirty="0" err="1"/>
              <a:t>delta_t_icu_disch</a:t>
            </a:r>
            <a:r>
              <a:rPr lang="en-US" sz="1600" dirty="0"/>
              <a:t> which is the time difference between discharge from ICU and discharge from hospital which might be a strong indicator. Hasty discharges may be correlated with erroneous decisions.</a:t>
            </a:r>
            <a:r>
              <a:rPr lang="en-US" sz="1600" b="1" dirty="0"/>
              <a:t> </a:t>
            </a:r>
            <a:endParaRPr lang="en-US" sz="1600" dirty="0"/>
          </a:p>
        </p:txBody>
      </p:sp>
      <p:pic>
        <p:nvPicPr>
          <p:cNvPr id="4" name="Picture 4" descr="A screenshot of a social media post&#10;&#10;Description generated with very high confidence">
            <a:extLst>
              <a:ext uri="{FF2B5EF4-FFF2-40B4-BE49-F238E27FC236}">
                <a16:creationId xmlns:a16="http://schemas.microsoft.com/office/drawing/2014/main" id="{71B5C030-E377-4DF5-989A-255D247705F0}"/>
              </a:ext>
            </a:extLst>
          </p:cNvPr>
          <p:cNvPicPr>
            <a:picLocks noChangeAspect="1"/>
          </p:cNvPicPr>
          <p:nvPr/>
        </p:nvPicPr>
        <p:blipFill rotWithShape="1">
          <a:blip r:embed="rId3"/>
          <a:srcRect l="13147" t="44612" r="62792" b="32246"/>
          <a:stretch/>
        </p:blipFill>
        <p:spPr>
          <a:xfrm>
            <a:off x="5808371" y="527303"/>
            <a:ext cx="5086474" cy="2743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8585E57E-8F11-42EC-8EE6-85BDC8B40283}"/>
              </a:ext>
            </a:extLst>
          </p:cNvPr>
          <p:cNvSpPr txBox="1">
            <a:spLocks/>
          </p:cNvSpPr>
          <p:nvPr/>
        </p:nvSpPr>
        <p:spPr>
          <a:xfrm>
            <a:off x="553534" y="3662556"/>
            <a:ext cx="9692640" cy="6870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Prescriptions</a:t>
            </a:r>
          </a:p>
        </p:txBody>
      </p:sp>
      <p:sp>
        <p:nvSpPr>
          <p:cNvPr id="11" name="Content Placeholder 2">
            <a:extLst>
              <a:ext uri="{FF2B5EF4-FFF2-40B4-BE49-F238E27FC236}">
                <a16:creationId xmlns:a16="http://schemas.microsoft.com/office/drawing/2014/main" id="{CFF3E522-EF95-442F-B625-1326682927C6}"/>
              </a:ext>
            </a:extLst>
          </p:cNvPr>
          <p:cNvSpPr txBox="1">
            <a:spLocks/>
          </p:cNvSpPr>
          <p:nvPr/>
        </p:nvSpPr>
        <p:spPr>
          <a:xfrm>
            <a:off x="553534" y="4379842"/>
            <a:ext cx="5075135" cy="4276211"/>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600" b="0" i="0" u="none" strike="noStrike" kern="1200" cap="none" spc="10" normalizeH="0" baseline="0" noProof="0" dirty="0">
                <a:ln>
                  <a:noFill/>
                </a:ln>
                <a:solidFill>
                  <a:srgbClr val="3C3C3C"/>
                </a:solidFill>
                <a:effectLst/>
                <a:uLnTx/>
                <a:uFillTx/>
                <a:latin typeface="Calibri"/>
                <a:ea typeface="+mn-ea"/>
                <a:cs typeface="+mn-cs"/>
              </a:rPr>
              <a:t>The </a:t>
            </a:r>
            <a:r>
              <a:rPr kumimoji="0" lang="en-US" sz="1600" b="0" i="1" u="none" strike="noStrike" kern="1200" cap="none" spc="10" normalizeH="0" baseline="0" noProof="0" dirty="0">
                <a:ln>
                  <a:noFill/>
                </a:ln>
                <a:solidFill>
                  <a:srgbClr val="3C3C3C"/>
                </a:solidFill>
                <a:effectLst/>
                <a:uLnTx/>
                <a:uFillTx/>
                <a:latin typeface="Calibri"/>
                <a:ea typeface="+mn-ea"/>
                <a:cs typeface="+mn-cs"/>
              </a:rPr>
              <a:t>prescriptions </a:t>
            </a:r>
            <a:r>
              <a:rPr kumimoji="0" lang="en-US" sz="1600" b="0" i="0" u="none" strike="noStrike" kern="1200" cap="none" spc="10" normalizeH="0" baseline="0" noProof="0" dirty="0">
                <a:ln>
                  <a:noFill/>
                </a:ln>
                <a:solidFill>
                  <a:srgbClr val="3C3C3C"/>
                </a:solidFill>
                <a:effectLst/>
                <a:uLnTx/>
                <a:uFillTx/>
                <a:latin typeface="Calibri"/>
                <a:ea typeface="+mn-ea"/>
                <a:cs typeface="+mn-cs"/>
              </a:rPr>
              <a:t>table gives us the </a:t>
            </a:r>
            <a:r>
              <a:rPr kumimoji="0" lang="en-US" sz="1600" b="1" i="0" u="none" strike="noStrike" kern="1200" cap="none" spc="10" normalizeH="0" baseline="0" noProof="0" dirty="0">
                <a:ln>
                  <a:noFill/>
                </a:ln>
                <a:solidFill>
                  <a:srgbClr val="3C3C3C"/>
                </a:solidFill>
                <a:effectLst/>
                <a:uLnTx/>
                <a:uFillTx/>
                <a:latin typeface="Calibri"/>
                <a:ea typeface="+mn-ea"/>
                <a:cs typeface="+mn-cs"/>
              </a:rPr>
              <a:t>drug prescribed</a:t>
            </a:r>
            <a:r>
              <a:rPr kumimoji="0" lang="en-US" sz="1600" b="0" i="0" u="none" strike="noStrike" kern="1200" cap="none" spc="10" normalizeH="0" baseline="0" noProof="0" dirty="0">
                <a:ln>
                  <a:noFill/>
                </a:ln>
                <a:solidFill>
                  <a:srgbClr val="3C3C3C"/>
                </a:solidFill>
                <a:effectLst/>
                <a:uLnTx/>
                <a:uFillTx/>
                <a:latin typeface="Calibri"/>
                <a:ea typeface="+mn-ea"/>
                <a:cs typeface="+mn-cs"/>
              </a:rPr>
              <a:t> to each patient. The exact dosage, units, route of intake </a:t>
            </a:r>
            <a:r>
              <a:rPr kumimoji="0" lang="en-US" sz="1600" b="0" i="0" u="none" strike="noStrike" kern="1200" cap="none" spc="10" normalizeH="0" baseline="0" noProof="0" dirty="0" err="1">
                <a:ln>
                  <a:noFill/>
                </a:ln>
                <a:solidFill>
                  <a:srgbClr val="3C3C3C"/>
                </a:solidFill>
                <a:effectLst/>
                <a:uLnTx/>
                <a:uFillTx/>
                <a:latin typeface="Calibri"/>
                <a:ea typeface="+mn-ea"/>
                <a:cs typeface="+mn-cs"/>
              </a:rPr>
              <a:t>etc</a:t>
            </a:r>
            <a:r>
              <a:rPr kumimoji="0" lang="en-US" sz="1600" b="0" i="0" u="none" strike="noStrike" kern="1200" cap="none" spc="10" normalizeH="0" baseline="0" noProof="0" dirty="0">
                <a:ln>
                  <a:noFill/>
                </a:ln>
                <a:solidFill>
                  <a:srgbClr val="3C3C3C"/>
                </a:solidFill>
                <a:effectLst/>
                <a:uLnTx/>
                <a:uFillTx/>
                <a:latin typeface="Calibri"/>
                <a:ea typeface="+mn-ea"/>
                <a:cs typeface="+mn-cs"/>
              </a:rPr>
              <a:t> are given too but we drop these details as they would make the data parameters too specific to the point that we would not pick up on any trends. This maybe useful in drawing inferences on whether a certain drug causes readmission risks.</a:t>
            </a:r>
          </a:p>
        </p:txBody>
      </p:sp>
      <p:pic>
        <p:nvPicPr>
          <p:cNvPr id="13" name="Picture 13" descr="A screenshot of a social media post&#10;&#10;Description generated with very high confidence">
            <a:extLst>
              <a:ext uri="{FF2B5EF4-FFF2-40B4-BE49-F238E27FC236}">
                <a16:creationId xmlns:a16="http://schemas.microsoft.com/office/drawing/2014/main" id="{64C6ACC3-EE0D-4745-A1D1-EBF2CC1B951C}"/>
              </a:ext>
            </a:extLst>
          </p:cNvPr>
          <p:cNvPicPr>
            <a:picLocks noChangeAspect="1"/>
          </p:cNvPicPr>
          <p:nvPr/>
        </p:nvPicPr>
        <p:blipFill rotWithShape="1">
          <a:blip r:embed="rId4"/>
          <a:srcRect l="13095" t="36085" r="70238" b="43632"/>
          <a:stretch/>
        </p:blipFill>
        <p:spPr>
          <a:xfrm>
            <a:off x="6355726" y="3687784"/>
            <a:ext cx="3993535" cy="2725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890791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4631-A556-4244-A101-9A1EB63B6DB7}"/>
              </a:ext>
            </a:extLst>
          </p:cNvPr>
          <p:cNvSpPr>
            <a:spLocks noGrp="1"/>
          </p:cNvSpPr>
          <p:nvPr>
            <p:ph type="title"/>
          </p:nvPr>
        </p:nvSpPr>
        <p:spPr/>
        <p:txBody>
          <a:bodyPr/>
          <a:lstStyle/>
          <a:p>
            <a:r>
              <a:rPr lang="en-US" sz="3200" dirty="0"/>
              <a:t>Target Variable</a:t>
            </a:r>
          </a:p>
        </p:txBody>
      </p:sp>
      <p:sp>
        <p:nvSpPr>
          <p:cNvPr id="3" name="Content Placeholder 2">
            <a:extLst>
              <a:ext uri="{FF2B5EF4-FFF2-40B4-BE49-F238E27FC236}">
                <a16:creationId xmlns:a16="http://schemas.microsoft.com/office/drawing/2014/main" id="{44D8813D-BC24-412C-850F-0F0C8F988DBF}"/>
              </a:ext>
            </a:extLst>
          </p:cNvPr>
          <p:cNvSpPr>
            <a:spLocks noGrp="1"/>
          </p:cNvSpPr>
          <p:nvPr>
            <p:ph idx="1"/>
          </p:nvPr>
        </p:nvSpPr>
        <p:spPr/>
        <p:txBody>
          <a:bodyPr vert="horz" lIns="91440" tIns="45720" rIns="91440" bIns="45720" rtlCol="0" anchor="t">
            <a:normAutofit fontScale="85000" lnSpcReduction="20000"/>
          </a:bodyPr>
          <a:lstStyle/>
          <a:p>
            <a:r>
              <a:rPr lang="en-US" dirty="0"/>
              <a:t>The target variable: </a:t>
            </a:r>
            <a:r>
              <a:rPr lang="en-US" b="1" dirty="0"/>
              <a:t>readmitted</a:t>
            </a:r>
            <a:r>
              <a:rPr lang="en-US" dirty="0"/>
              <a:t>, is generated as follows:</a:t>
            </a:r>
          </a:p>
          <a:p>
            <a:endParaRPr lang="en-US" dirty="0"/>
          </a:p>
          <a:p>
            <a:endParaRPr lang="en-US" dirty="0"/>
          </a:p>
          <a:p>
            <a:endParaRPr lang="en-US" dirty="0"/>
          </a:p>
          <a:p>
            <a:endParaRPr lang="en-US" dirty="0"/>
          </a:p>
          <a:p>
            <a:endParaRPr lang="en-US" dirty="0"/>
          </a:p>
          <a:p>
            <a:endParaRPr lang="en-US" dirty="0"/>
          </a:p>
          <a:p>
            <a:endParaRPr lang="en-US" dirty="0"/>
          </a:p>
          <a:p>
            <a:r>
              <a:rPr lang="en-US" dirty="0"/>
              <a:t>In essence, the </a:t>
            </a:r>
            <a:r>
              <a:rPr lang="en-US" b="1" dirty="0"/>
              <a:t>readmitted </a:t>
            </a:r>
            <a:r>
              <a:rPr lang="en-US" dirty="0"/>
              <a:t>column takes on 3 integral values, each representing a certain kind of readmission based on the time duration. </a:t>
            </a:r>
          </a:p>
          <a:p>
            <a:r>
              <a:rPr lang="en-US" dirty="0"/>
              <a:t>From 0 to 90 days, readmitted = </a:t>
            </a:r>
            <a:r>
              <a:rPr lang="en-US" b="1" dirty="0"/>
              <a:t>1</a:t>
            </a:r>
            <a:endParaRPr lang="en-US" dirty="0"/>
          </a:p>
          <a:p>
            <a:r>
              <a:rPr lang="en-US" dirty="0"/>
              <a:t>From 90 to 180 days, readmitted = </a:t>
            </a:r>
            <a:r>
              <a:rPr lang="en-US" b="1" dirty="0"/>
              <a:t>2</a:t>
            </a:r>
          </a:p>
          <a:p>
            <a:r>
              <a:rPr lang="en-US" dirty="0"/>
              <a:t>Otherwise, readmitted = </a:t>
            </a:r>
            <a:r>
              <a:rPr lang="en-US" b="1" dirty="0"/>
              <a:t>0</a:t>
            </a:r>
            <a:endParaRPr lang="en-US" dirty="0"/>
          </a:p>
          <a:p>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20830D97-AB4E-472A-BBD9-56E3F4A6F1B1}"/>
              </a:ext>
            </a:extLst>
          </p:cNvPr>
          <p:cNvPicPr>
            <a:picLocks noChangeAspect="1"/>
          </p:cNvPicPr>
          <p:nvPr/>
        </p:nvPicPr>
        <p:blipFill rotWithShape="1">
          <a:blip r:embed="rId3"/>
          <a:srcRect l="11032" t="52507" r="65836" b="29717"/>
          <a:stretch/>
        </p:blipFill>
        <p:spPr>
          <a:xfrm>
            <a:off x="3300069" y="1669722"/>
            <a:ext cx="4882370" cy="2095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04740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C314-2816-46C5-9435-0340BA1C1991}"/>
              </a:ext>
            </a:extLst>
          </p:cNvPr>
          <p:cNvSpPr>
            <a:spLocks noGrp="1"/>
          </p:cNvSpPr>
          <p:nvPr>
            <p:ph type="title"/>
          </p:nvPr>
        </p:nvSpPr>
        <p:spPr/>
        <p:txBody>
          <a:bodyPr/>
          <a:lstStyle/>
          <a:p>
            <a:r>
              <a:rPr lang="en-US" sz="3200" dirty="0"/>
              <a:t>Data Cleanup</a:t>
            </a:r>
          </a:p>
        </p:txBody>
      </p:sp>
      <p:sp>
        <p:nvSpPr>
          <p:cNvPr id="3" name="Content Placeholder 2">
            <a:extLst>
              <a:ext uri="{FF2B5EF4-FFF2-40B4-BE49-F238E27FC236}">
                <a16:creationId xmlns:a16="http://schemas.microsoft.com/office/drawing/2014/main" id="{CA708D56-64D8-4DF4-81E9-F2EADFC71AA9}"/>
              </a:ext>
            </a:extLst>
          </p:cNvPr>
          <p:cNvSpPr>
            <a:spLocks noGrp="1"/>
          </p:cNvSpPr>
          <p:nvPr>
            <p:ph idx="1"/>
          </p:nvPr>
        </p:nvSpPr>
        <p:spPr>
          <a:xfrm>
            <a:off x="609955" y="1187322"/>
            <a:ext cx="8856985" cy="4992816"/>
          </a:xfrm>
        </p:spPr>
        <p:txBody>
          <a:bodyPr vert="horz" lIns="91440" tIns="45720" rIns="91440" bIns="45720" rtlCol="0" anchor="t">
            <a:normAutofit/>
          </a:bodyPr>
          <a:lstStyle/>
          <a:p>
            <a:r>
              <a:rPr lang="en-US" sz="2000" dirty="0"/>
              <a:t>Here a rigorous analysis of missing data and theorizing on methods of imputation is done so as to preserve </a:t>
            </a:r>
            <a:r>
              <a:rPr lang="en-US" sz="2000" b="1" dirty="0"/>
              <a:t>quantity </a:t>
            </a:r>
            <a:r>
              <a:rPr lang="en-US" sz="2000" dirty="0"/>
              <a:t>of data without  compromising on </a:t>
            </a:r>
            <a:r>
              <a:rPr lang="en-US" sz="2000" b="1" dirty="0"/>
              <a:t>quality</a:t>
            </a:r>
            <a:r>
              <a:rPr lang="en-US" sz="2000" dirty="0"/>
              <a:t>.</a:t>
            </a:r>
          </a:p>
          <a:p>
            <a:r>
              <a:rPr lang="en-US" sz="2000" dirty="0"/>
              <a:t>We observe that </a:t>
            </a:r>
            <a:r>
              <a:rPr lang="en-US" sz="2000" i="1" dirty="0" err="1"/>
              <a:t>hadm_id</a:t>
            </a:r>
            <a:r>
              <a:rPr lang="en-US" sz="2000" dirty="0"/>
              <a:t> is missing and a lot of the following columns have the same number of missing values. Upon further inspection it turns out that these </a:t>
            </a:r>
            <a:r>
              <a:rPr lang="en-US" sz="2000" b="1" dirty="0"/>
              <a:t>1436 rows have extremely sparse data</a:t>
            </a:r>
            <a:r>
              <a:rPr lang="en-US" sz="2000" dirty="0"/>
              <a:t> with almost all columns missing. This could be due to poor data collection. Hence, we get rid of these.</a:t>
            </a:r>
          </a:p>
          <a:p>
            <a:r>
              <a:rPr lang="en-US" sz="2000" dirty="0"/>
              <a:t>We start filling in </a:t>
            </a:r>
            <a:r>
              <a:rPr lang="en-US" sz="2000" i="1" dirty="0"/>
              <a:t>null values</a:t>
            </a:r>
            <a:r>
              <a:rPr lang="en-US" sz="2000" dirty="0"/>
              <a:t> in the other features as follows:</a:t>
            </a:r>
          </a:p>
          <a:p>
            <a:pPr lvl="1"/>
            <a:r>
              <a:rPr lang="en-US" spc="10" dirty="0">
                <a:solidFill>
                  <a:schemeClr val="tx1"/>
                </a:solidFill>
              </a:rPr>
              <a:t>Fill religion by </a:t>
            </a:r>
            <a:r>
              <a:rPr lang="en-US" b="1" spc="10" dirty="0">
                <a:solidFill>
                  <a:schemeClr val="tx1"/>
                </a:solidFill>
              </a:rPr>
              <a:t>most common religion</a:t>
            </a:r>
            <a:endParaRPr lang="en-US" b="1" dirty="0">
              <a:solidFill>
                <a:schemeClr val="tx1"/>
              </a:solidFill>
            </a:endParaRPr>
          </a:p>
          <a:p>
            <a:pPr lvl="1">
              <a:buFont typeface="Wingdings 2" pitchFamily="34" charset="0"/>
            </a:pPr>
            <a:r>
              <a:rPr lang="en-US" spc="10" dirty="0">
                <a:solidFill>
                  <a:schemeClr val="tx1"/>
                </a:solidFill>
              </a:rPr>
              <a:t>Fill missing age values as a </a:t>
            </a:r>
            <a:r>
              <a:rPr lang="en-US" b="1" spc="10" dirty="0">
                <a:solidFill>
                  <a:schemeClr val="tx1"/>
                </a:solidFill>
              </a:rPr>
              <a:t>normal distribution</a:t>
            </a:r>
            <a:r>
              <a:rPr lang="en-US" spc="10" dirty="0">
                <a:solidFill>
                  <a:schemeClr val="tx1"/>
                </a:solidFill>
              </a:rPr>
              <a:t> on age.</a:t>
            </a:r>
          </a:p>
          <a:p>
            <a:pPr lvl="1">
              <a:buFont typeface="Wingdings 2" pitchFamily="34" charset="0"/>
            </a:pPr>
            <a:r>
              <a:rPr lang="en-US" b="1" spc="10" dirty="0">
                <a:solidFill>
                  <a:schemeClr val="tx1"/>
                </a:solidFill>
              </a:rPr>
              <a:t>Gender </a:t>
            </a:r>
            <a:r>
              <a:rPr lang="en-US" spc="10" dirty="0">
                <a:solidFill>
                  <a:schemeClr val="tx1"/>
                </a:solidFill>
              </a:rPr>
              <a:t>is left untouched as it might not have much correlation.</a:t>
            </a:r>
          </a:p>
          <a:p>
            <a:pPr lvl="1">
              <a:buFont typeface="Wingdings 2" pitchFamily="34" charset="0"/>
            </a:pPr>
            <a:r>
              <a:rPr lang="en-US" b="1" spc="10" dirty="0">
                <a:solidFill>
                  <a:schemeClr val="tx1"/>
                </a:solidFill>
              </a:rPr>
              <a:t>Ethnicity </a:t>
            </a:r>
            <a:r>
              <a:rPr lang="en-US" spc="10" dirty="0">
                <a:solidFill>
                  <a:schemeClr val="tx1"/>
                </a:solidFill>
              </a:rPr>
              <a:t>is used to impute the </a:t>
            </a:r>
            <a:r>
              <a:rPr lang="en-US" b="1" spc="10" dirty="0">
                <a:solidFill>
                  <a:schemeClr val="tx1"/>
                </a:solidFill>
              </a:rPr>
              <a:t>religion </a:t>
            </a:r>
            <a:r>
              <a:rPr lang="en-US" spc="10" dirty="0">
                <a:solidFill>
                  <a:schemeClr val="tx1"/>
                </a:solidFill>
              </a:rPr>
              <a:t>data as it has high correlation.</a:t>
            </a:r>
          </a:p>
          <a:p>
            <a:pPr lvl="1">
              <a:buFont typeface="Wingdings 2" pitchFamily="34" charset="0"/>
            </a:pPr>
            <a:endParaRPr lang="en-US" spc="10" dirty="0">
              <a:solidFill>
                <a:schemeClr val="tx1"/>
              </a:solidFill>
            </a:endParaRPr>
          </a:p>
          <a:p>
            <a:pPr lvl="1">
              <a:buFont typeface="Wingdings 2" pitchFamily="34" charset="0"/>
            </a:pPr>
            <a:endParaRPr lang="en-US" spc="10" dirty="0">
              <a:solidFill>
                <a:schemeClr val="tx1"/>
              </a:solidFill>
            </a:endParaRPr>
          </a:p>
          <a:p>
            <a:pPr lvl="1">
              <a:buFont typeface="Wingdings 2" pitchFamily="34" charset="0"/>
            </a:pPr>
            <a:endParaRPr lang="en-US" spc="10" dirty="0">
              <a:solidFill>
                <a:schemeClr val="tx1"/>
              </a:solidFill>
            </a:endParaRPr>
          </a:p>
        </p:txBody>
      </p:sp>
      <p:pic>
        <p:nvPicPr>
          <p:cNvPr id="4" name="Picture 4" descr="A screenshot of a computer&#10;&#10;Description generated with very high confidence">
            <a:extLst>
              <a:ext uri="{FF2B5EF4-FFF2-40B4-BE49-F238E27FC236}">
                <a16:creationId xmlns:a16="http://schemas.microsoft.com/office/drawing/2014/main" id="{5DCD7D78-8368-4097-A732-C171746BB506}"/>
              </a:ext>
            </a:extLst>
          </p:cNvPr>
          <p:cNvPicPr>
            <a:picLocks noChangeAspect="1"/>
          </p:cNvPicPr>
          <p:nvPr/>
        </p:nvPicPr>
        <p:blipFill rotWithShape="1">
          <a:blip r:embed="rId3"/>
          <a:srcRect l="10872" t="38885" r="75436" b="30695"/>
          <a:stretch/>
        </p:blipFill>
        <p:spPr>
          <a:xfrm>
            <a:off x="9646917" y="643499"/>
            <a:ext cx="2362019" cy="2938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descr="A screenshot of a social media post&#10;&#10;Description generated with very high confidence">
            <a:extLst>
              <a:ext uri="{FF2B5EF4-FFF2-40B4-BE49-F238E27FC236}">
                <a16:creationId xmlns:a16="http://schemas.microsoft.com/office/drawing/2014/main" id="{3D2A9359-001C-42AB-96C3-0252F292D45C}"/>
              </a:ext>
            </a:extLst>
          </p:cNvPr>
          <p:cNvPicPr>
            <a:picLocks noChangeAspect="1"/>
          </p:cNvPicPr>
          <p:nvPr/>
        </p:nvPicPr>
        <p:blipFill rotWithShape="1">
          <a:blip r:embed="rId4"/>
          <a:srcRect l="10854" t="50255" r="68813" b="26403"/>
          <a:stretch/>
        </p:blipFill>
        <p:spPr>
          <a:xfrm>
            <a:off x="8947334" y="4087634"/>
            <a:ext cx="3061602" cy="2001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FA45BF1-1F26-4B44-91B2-2C8AC3640252}"/>
              </a:ext>
            </a:extLst>
          </p:cNvPr>
          <p:cNvSpPr txBox="1"/>
          <p:nvPr/>
        </p:nvSpPr>
        <p:spPr>
          <a:xfrm>
            <a:off x="8738314" y="618937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Arial"/>
                <a:ea typeface="+mn-ea"/>
                <a:cs typeface="Arial"/>
              </a:rPr>
              <a:t>Age histogram</a:t>
            </a:r>
          </a:p>
        </p:txBody>
      </p:sp>
    </p:spTree>
    <p:extLst>
      <p:ext uri="{BB962C8B-B14F-4D97-AF65-F5344CB8AC3E}">
        <p14:creationId xmlns:p14="http://schemas.microsoft.com/office/powerpoint/2010/main" val="170942135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5C8F-6403-45F4-B25A-0E3835460AFE}"/>
              </a:ext>
            </a:extLst>
          </p:cNvPr>
          <p:cNvSpPr>
            <a:spLocks noGrp="1"/>
          </p:cNvSpPr>
          <p:nvPr>
            <p:ph type="title"/>
          </p:nvPr>
        </p:nvSpPr>
        <p:spPr/>
        <p:txBody>
          <a:bodyPr/>
          <a:lstStyle/>
          <a:p>
            <a:r>
              <a:rPr lang="en-US" sz="3200" dirty="0"/>
              <a:t>Prescriptions Analysis</a:t>
            </a:r>
          </a:p>
        </p:txBody>
      </p:sp>
      <p:sp>
        <p:nvSpPr>
          <p:cNvPr id="3" name="Content Placeholder 2">
            <a:extLst>
              <a:ext uri="{FF2B5EF4-FFF2-40B4-BE49-F238E27FC236}">
                <a16:creationId xmlns:a16="http://schemas.microsoft.com/office/drawing/2014/main" id="{17C05842-78A2-4FCC-A24C-E174262567FB}"/>
              </a:ext>
            </a:extLst>
          </p:cNvPr>
          <p:cNvSpPr>
            <a:spLocks noGrp="1"/>
          </p:cNvSpPr>
          <p:nvPr>
            <p:ph idx="1"/>
          </p:nvPr>
        </p:nvSpPr>
        <p:spPr/>
        <p:txBody>
          <a:bodyPr vert="horz" lIns="91440" tIns="45720" rIns="91440" bIns="45720" rtlCol="0" anchor="t">
            <a:normAutofit/>
          </a:bodyPr>
          <a:lstStyle/>
          <a:p>
            <a:r>
              <a:rPr lang="en-US" dirty="0"/>
              <a:t>We start feature creation and selection by examining which drugs are important for readmissions. </a:t>
            </a:r>
          </a:p>
          <a:p>
            <a:endParaRPr lang="en-US" dirty="0"/>
          </a:p>
          <a:p>
            <a:endParaRPr lang="en-US" dirty="0"/>
          </a:p>
          <a:p>
            <a:endParaRPr lang="en-US" dirty="0"/>
          </a:p>
          <a:p>
            <a:endParaRPr lang="en-US" dirty="0"/>
          </a:p>
          <a:p>
            <a:r>
              <a:rPr lang="en-US" dirty="0"/>
              <a:t>We use this standard </a:t>
            </a:r>
            <a:r>
              <a:rPr lang="en-US" b="1" dirty="0"/>
              <a:t>binary proportioned z test</a:t>
            </a:r>
            <a:r>
              <a:rPr lang="en-US" dirty="0"/>
              <a:t> to evaluate drug importance on readmissions. We select the </a:t>
            </a:r>
            <a:r>
              <a:rPr lang="en-US" b="1" dirty="0"/>
              <a:t>8 most influential drugs </a:t>
            </a:r>
            <a:r>
              <a:rPr lang="en-US" dirty="0"/>
              <a:t>in our models based on </a:t>
            </a:r>
            <a:r>
              <a:rPr lang="en-US" b="1" dirty="0"/>
              <a:t>p values.</a:t>
            </a:r>
          </a:p>
        </p:txBody>
      </p:sp>
      <p:pic>
        <p:nvPicPr>
          <p:cNvPr id="4" name="Picture 4" descr="A screenshot of a social media post&#10;&#10;Description generated with very high confidence">
            <a:extLst>
              <a:ext uri="{FF2B5EF4-FFF2-40B4-BE49-F238E27FC236}">
                <a16:creationId xmlns:a16="http://schemas.microsoft.com/office/drawing/2014/main" id="{F207FD05-1098-4677-AAE4-C906B3472638}"/>
              </a:ext>
            </a:extLst>
          </p:cNvPr>
          <p:cNvPicPr>
            <a:picLocks noChangeAspect="1"/>
          </p:cNvPicPr>
          <p:nvPr/>
        </p:nvPicPr>
        <p:blipFill rotWithShape="1">
          <a:blip r:embed="rId3"/>
          <a:srcRect l="10332" t="34773" r="45408" b="31818"/>
          <a:stretch/>
        </p:blipFill>
        <p:spPr>
          <a:xfrm>
            <a:off x="4916558" y="1614194"/>
            <a:ext cx="6194704" cy="1973960"/>
          </a:xfrm>
          <a:prstGeom prst="rect">
            <a:avLst/>
          </a:prstGeom>
        </p:spPr>
      </p:pic>
      <p:pic>
        <p:nvPicPr>
          <p:cNvPr id="6" name="Picture 6" descr="A screenshot of a social media post&#10;&#10;Description generated with very high confidence">
            <a:extLst>
              <a:ext uri="{FF2B5EF4-FFF2-40B4-BE49-F238E27FC236}">
                <a16:creationId xmlns:a16="http://schemas.microsoft.com/office/drawing/2014/main" id="{1D85F157-EE67-4344-BBA9-F35F7E388EB6}"/>
              </a:ext>
            </a:extLst>
          </p:cNvPr>
          <p:cNvPicPr>
            <a:picLocks noChangeAspect="1"/>
          </p:cNvPicPr>
          <p:nvPr/>
        </p:nvPicPr>
        <p:blipFill rotWithShape="1">
          <a:blip r:embed="rId4"/>
          <a:srcRect l="14772" t="33207" r="50053" b="50142"/>
          <a:stretch/>
        </p:blipFill>
        <p:spPr>
          <a:xfrm>
            <a:off x="5958620" y="5168856"/>
            <a:ext cx="4949905" cy="1306303"/>
          </a:xfrm>
          <a:prstGeom prst="rect">
            <a:avLst/>
          </a:prstGeom>
        </p:spPr>
      </p:pic>
      <p:sp>
        <p:nvSpPr>
          <p:cNvPr id="8" name="TextBox 7">
            <a:extLst>
              <a:ext uri="{FF2B5EF4-FFF2-40B4-BE49-F238E27FC236}">
                <a16:creationId xmlns:a16="http://schemas.microsoft.com/office/drawing/2014/main" id="{899670CD-F208-40A9-A66C-8C6AE8361707}"/>
              </a:ext>
            </a:extLst>
          </p:cNvPr>
          <p:cNvSpPr txBox="1"/>
          <p:nvPr/>
        </p:nvSpPr>
        <p:spPr>
          <a:xfrm>
            <a:off x="1408088" y="5384442"/>
            <a:ext cx="4170608"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3C"/>
                </a:solidFill>
                <a:effectLst/>
                <a:uLnTx/>
                <a:uFillTx/>
                <a:latin typeface="Calibri"/>
                <a:ea typeface="+mn-ea"/>
                <a:cs typeface="+mn-cs"/>
              </a:rPr>
              <a:t>As our data is sparse, we create a new feature, </a:t>
            </a:r>
            <a:r>
              <a:rPr kumimoji="0" lang="en-US" sz="1600" b="1" i="1" u="none" strike="noStrike" kern="1200" cap="none" spc="0" normalizeH="0" baseline="0" noProof="0">
                <a:ln>
                  <a:noFill/>
                </a:ln>
                <a:solidFill>
                  <a:srgbClr val="3C3C3C"/>
                </a:solidFill>
                <a:effectLst/>
                <a:uLnTx/>
                <a:uFillTx/>
                <a:latin typeface="Calibri"/>
                <a:ea typeface="+mn-ea"/>
                <a:cs typeface="+mn-cs"/>
              </a:rPr>
              <a:t>Number Of Drugs Taken, </a:t>
            </a:r>
            <a:r>
              <a:rPr kumimoji="0" lang="en-US" sz="1600" b="0" i="0" u="none" strike="noStrike" kern="1200" cap="none" spc="0" normalizeH="0" baseline="0" noProof="0">
                <a:ln>
                  <a:noFill/>
                </a:ln>
                <a:solidFill>
                  <a:srgbClr val="3C3C3C"/>
                </a:solidFill>
                <a:effectLst/>
                <a:uLnTx/>
                <a:uFillTx/>
                <a:latin typeface="Calibri"/>
                <a:ea typeface="+mn-ea"/>
                <a:cs typeface="+mn-cs"/>
              </a:rPr>
              <a:t>which is the number of 'significant' drugs taken from this list of 8</a:t>
            </a:r>
          </a:p>
        </p:txBody>
      </p:sp>
    </p:spTree>
    <p:extLst>
      <p:ext uri="{BB962C8B-B14F-4D97-AF65-F5344CB8AC3E}">
        <p14:creationId xmlns:p14="http://schemas.microsoft.com/office/powerpoint/2010/main" val="192210064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9007-79E8-4939-8E65-1D1EDEB39788}"/>
              </a:ext>
            </a:extLst>
          </p:cNvPr>
          <p:cNvSpPr>
            <a:spLocks noGrp="1"/>
          </p:cNvSpPr>
          <p:nvPr>
            <p:ph type="title"/>
          </p:nvPr>
        </p:nvSpPr>
        <p:spPr>
          <a:xfrm>
            <a:off x="623207" y="487018"/>
            <a:ext cx="10972092" cy="524999"/>
          </a:xfrm>
        </p:spPr>
        <p:txBody>
          <a:bodyPr/>
          <a:lstStyle/>
          <a:p>
            <a:r>
              <a:rPr lang="en-US" sz="3200" dirty="0"/>
              <a:t>Data Categorization</a:t>
            </a:r>
          </a:p>
        </p:txBody>
      </p:sp>
      <p:sp>
        <p:nvSpPr>
          <p:cNvPr id="3" name="Content Placeholder 2">
            <a:extLst>
              <a:ext uri="{FF2B5EF4-FFF2-40B4-BE49-F238E27FC236}">
                <a16:creationId xmlns:a16="http://schemas.microsoft.com/office/drawing/2014/main" id="{1F0A79DC-E0D7-424D-8106-A187A6E9648F}"/>
              </a:ext>
            </a:extLst>
          </p:cNvPr>
          <p:cNvSpPr>
            <a:spLocks noGrp="1"/>
          </p:cNvSpPr>
          <p:nvPr>
            <p:ph idx="1"/>
          </p:nvPr>
        </p:nvSpPr>
        <p:spPr>
          <a:xfrm>
            <a:off x="623207" y="1524000"/>
            <a:ext cx="10972092" cy="4988841"/>
          </a:xfrm>
        </p:spPr>
        <p:txBody>
          <a:bodyPr vert="horz" lIns="91440" tIns="45720" rIns="91440" bIns="45720" rtlCol="0" anchor="t">
            <a:normAutofit/>
          </a:bodyPr>
          <a:lstStyle/>
          <a:p>
            <a:r>
              <a:rPr lang="en-US" sz="2000" dirty="0"/>
              <a:t>A lot of categorical variables are </a:t>
            </a:r>
            <a:r>
              <a:rPr lang="en-US" sz="2000" b="1" dirty="0"/>
              <a:t>too diverse</a:t>
            </a:r>
            <a:r>
              <a:rPr lang="en-US" sz="2000" dirty="0"/>
              <a:t> for their own good and won't help us in making inferences. </a:t>
            </a:r>
          </a:p>
          <a:p>
            <a:r>
              <a:rPr lang="en-US" sz="2000" dirty="0"/>
              <a:t>Some of the simplifications we shall implement are:</a:t>
            </a:r>
          </a:p>
          <a:p>
            <a:pPr lvl="1"/>
            <a:r>
              <a:rPr lang="en-US" spc="10" dirty="0">
                <a:solidFill>
                  <a:schemeClr val="tx1"/>
                </a:solidFill>
              </a:rPr>
              <a:t>Reducing all </a:t>
            </a:r>
            <a:r>
              <a:rPr lang="en-US" b="1" spc="10" dirty="0">
                <a:solidFill>
                  <a:schemeClr val="tx1"/>
                </a:solidFill>
              </a:rPr>
              <a:t>Catholic based religions and sects </a:t>
            </a:r>
            <a:r>
              <a:rPr lang="en-US" spc="10" dirty="0">
                <a:solidFill>
                  <a:schemeClr val="tx1"/>
                </a:solidFill>
              </a:rPr>
              <a:t>to 'CHRISTIAN'</a:t>
            </a:r>
          </a:p>
          <a:p>
            <a:pPr lvl="1"/>
            <a:r>
              <a:rPr lang="en-US" spc="10" dirty="0">
                <a:solidFill>
                  <a:schemeClr val="tx1"/>
                </a:solidFill>
              </a:rPr>
              <a:t>Reducing all </a:t>
            </a:r>
            <a:r>
              <a:rPr lang="en-US" b="1" spc="10" dirty="0">
                <a:solidFill>
                  <a:schemeClr val="tx1"/>
                </a:solidFill>
              </a:rPr>
              <a:t>White and Black </a:t>
            </a:r>
            <a:r>
              <a:rPr lang="en-US" spc="10" dirty="0">
                <a:solidFill>
                  <a:schemeClr val="tx1"/>
                </a:solidFill>
              </a:rPr>
              <a:t>origin races to 'WHITE' and 'BLACK'</a:t>
            </a:r>
          </a:p>
          <a:p>
            <a:pPr lvl="1"/>
            <a:r>
              <a:rPr lang="en-US" spc="10" dirty="0">
                <a:solidFill>
                  <a:schemeClr val="tx1"/>
                </a:solidFill>
              </a:rPr>
              <a:t>Classify all procedures, or 'bunch up', </a:t>
            </a:r>
            <a:r>
              <a:rPr lang="en-US" b="1" spc="10" dirty="0">
                <a:solidFill>
                  <a:schemeClr val="tx1"/>
                </a:solidFill>
              </a:rPr>
              <a:t>procedures of the same organ system</a:t>
            </a:r>
            <a:r>
              <a:rPr lang="en-US" spc="10" dirty="0">
                <a:solidFill>
                  <a:schemeClr val="tx1"/>
                </a:solidFill>
              </a:rPr>
              <a:t>. For </a:t>
            </a:r>
            <a:r>
              <a:rPr lang="en-US" spc="10" dirty="0" err="1">
                <a:solidFill>
                  <a:schemeClr val="tx1"/>
                </a:solidFill>
              </a:rPr>
              <a:t>eg</a:t>
            </a:r>
            <a:r>
              <a:rPr lang="en-US" spc="10" dirty="0">
                <a:solidFill>
                  <a:schemeClr val="tx1"/>
                </a:solidFill>
              </a:rPr>
              <a:t>, all eye based procedures are reduce to 'OP ON EYE'</a:t>
            </a:r>
          </a:p>
          <a:p>
            <a:pPr lvl="1"/>
            <a:r>
              <a:rPr lang="en-US" spc="10" dirty="0">
                <a:solidFill>
                  <a:schemeClr val="tx1"/>
                </a:solidFill>
              </a:rPr>
              <a:t>Classify all diagnoses based on their </a:t>
            </a:r>
            <a:r>
              <a:rPr lang="en-US" b="1" spc="10" dirty="0">
                <a:solidFill>
                  <a:schemeClr val="tx1"/>
                </a:solidFill>
              </a:rPr>
              <a:t>ICD9_Code</a:t>
            </a:r>
            <a:r>
              <a:rPr lang="en-US" spc="10" dirty="0">
                <a:solidFill>
                  <a:schemeClr val="tx1"/>
                </a:solidFill>
              </a:rPr>
              <a:t>, </a:t>
            </a:r>
            <a:r>
              <a:rPr lang="en-US" spc="10" dirty="0" err="1">
                <a:solidFill>
                  <a:schemeClr val="tx1"/>
                </a:solidFill>
              </a:rPr>
              <a:t>I.e</a:t>
            </a:r>
            <a:r>
              <a:rPr lang="en-US" spc="10" dirty="0">
                <a:solidFill>
                  <a:schemeClr val="tx1"/>
                </a:solidFill>
              </a:rPr>
              <a:t> diagnoses are expressed in categories based on the </a:t>
            </a:r>
            <a:r>
              <a:rPr lang="en-US" b="1" spc="10" dirty="0">
                <a:solidFill>
                  <a:schemeClr val="tx1"/>
                </a:solidFill>
              </a:rPr>
              <a:t>organ system they affect</a:t>
            </a:r>
            <a:r>
              <a:rPr lang="en-US" spc="10" dirty="0">
                <a:solidFill>
                  <a:schemeClr val="tx1"/>
                </a:solidFill>
              </a:rPr>
              <a:t>. </a:t>
            </a:r>
            <a:r>
              <a:rPr lang="en-US" spc="10" dirty="0" err="1">
                <a:solidFill>
                  <a:schemeClr val="tx1"/>
                </a:solidFill>
              </a:rPr>
              <a:t>Eg</a:t>
            </a:r>
            <a:r>
              <a:rPr lang="en-US" spc="10" dirty="0">
                <a:solidFill>
                  <a:schemeClr val="tx1"/>
                </a:solidFill>
              </a:rPr>
              <a:t>, all dermatology related diagnoses become 'SKIN'.</a:t>
            </a:r>
          </a:p>
          <a:p>
            <a:pPr lvl="1"/>
            <a:r>
              <a:rPr lang="en-US" spc="10" dirty="0">
                <a:solidFill>
                  <a:schemeClr val="tx1"/>
                </a:solidFill>
              </a:rPr>
              <a:t>Age, although continuous, is </a:t>
            </a:r>
            <a:r>
              <a:rPr lang="en-US" b="1" spc="10" dirty="0">
                <a:solidFill>
                  <a:schemeClr val="tx1"/>
                </a:solidFill>
              </a:rPr>
              <a:t>binned into groups</a:t>
            </a:r>
            <a:r>
              <a:rPr lang="en-US" spc="10" dirty="0">
                <a:solidFill>
                  <a:schemeClr val="tx1"/>
                </a:solidFill>
              </a:rPr>
              <a:t> of 10, </a:t>
            </a:r>
            <a:r>
              <a:rPr lang="en-US" spc="10" dirty="0" err="1">
                <a:solidFill>
                  <a:schemeClr val="tx1"/>
                </a:solidFill>
              </a:rPr>
              <a:t>I.e</a:t>
            </a:r>
            <a:r>
              <a:rPr lang="en-US" spc="10" dirty="0">
                <a:solidFill>
                  <a:schemeClr val="tx1"/>
                </a:solidFill>
              </a:rPr>
              <a:t> {(0,10),(10,20)…</a:t>
            </a:r>
          </a:p>
          <a:p>
            <a:r>
              <a:rPr lang="en-US" sz="2000" dirty="0"/>
              <a:t>We create a new feature </a:t>
            </a:r>
            <a:r>
              <a:rPr lang="en-US" sz="2000" b="1" dirty="0"/>
              <a:t>'CHRONIC'</a:t>
            </a:r>
            <a:r>
              <a:rPr lang="en-US" sz="2000" dirty="0"/>
              <a:t> which is a binary valued variable that is an indicator function for chronic conditions. This is due to background research that indicates chronic conditions being at high risk for readmissions. </a:t>
            </a:r>
            <a:endParaRPr lang="en-US" sz="2000" spc="10" dirty="0"/>
          </a:p>
        </p:txBody>
      </p:sp>
    </p:spTree>
    <p:extLst>
      <p:ext uri="{BB962C8B-B14F-4D97-AF65-F5344CB8AC3E}">
        <p14:creationId xmlns:p14="http://schemas.microsoft.com/office/powerpoint/2010/main" val="170900125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4D84-E846-4D0D-8119-07C619D3617D}"/>
              </a:ext>
            </a:extLst>
          </p:cNvPr>
          <p:cNvSpPr>
            <a:spLocks noGrp="1"/>
          </p:cNvSpPr>
          <p:nvPr>
            <p:ph type="title"/>
          </p:nvPr>
        </p:nvSpPr>
        <p:spPr/>
        <p:txBody>
          <a:bodyPr/>
          <a:lstStyle/>
          <a:p>
            <a:r>
              <a:rPr lang="en-US" sz="3200" dirty="0"/>
              <a:t>Bivariate Visualization</a:t>
            </a:r>
          </a:p>
        </p:txBody>
      </p:sp>
      <p:sp>
        <p:nvSpPr>
          <p:cNvPr id="3" name="Content Placeholder 2">
            <a:extLst>
              <a:ext uri="{FF2B5EF4-FFF2-40B4-BE49-F238E27FC236}">
                <a16:creationId xmlns:a16="http://schemas.microsoft.com/office/drawing/2014/main" id="{DC4A0622-4736-4327-8A47-FB501B1A8E26}"/>
              </a:ext>
            </a:extLst>
          </p:cNvPr>
          <p:cNvSpPr>
            <a:spLocks noGrp="1"/>
          </p:cNvSpPr>
          <p:nvPr>
            <p:ph idx="1"/>
          </p:nvPr>
        </p:nvSpPr>
        <p:spPr>
          <a:xfrm>
            <a:off x="609600" y="1219200"/>
            <a:ext cx="10972800" cy="4525963"/>
          </a:xfrm>
        </p:spPr>
        <p:txBody>
          <a:bodyPr vert="horz" lIns="91440" tIns="45720" rIns="91440" bIns="45720" rtlCol="0" anchor="t">
            <a:noAutofit/>
          </a:bodyPr>
          <a:lstStyle/>
          <a:p>
            <a:r>
              <a:rPr lang="en-US" dirty="0"/>
              <a:t>We start analyzing the categorical and continuous variables versus our target variable, </a:t>
            </a:r>
            <a:r>
              <a:rPr lang="en-US" b="1" dirty="0"/>
              <a:t>readmitted.</a:t>
            </a:r>
            <a:endParaRPr lang="en-US" dirty="0"/>
          </a:p>
          <a:p>
            <a:r>
              <a:rPr lang="en-US" dirty="0"/>
              <a:t>Note; here we </a:t>
            </a:r>
            <a:r>
              <a:rPr lang="en-US" b="1" dirty="0"/>
              <a:t>split readmitted into {0,1}</a:t>
            </a:r>
            <a:r>
              <a:rPr lang="en-US" dirty="0"/>
              <a:t> for purposes of analysis because if a variable is significant to binary classification, further splitting it to {0,1,2} (which is basically diversifying the </a:t>
            </a:r>
            <a:r>
              <a:rPr lang="en-US" i="1" dirty="0"/>
              <a:t>timeframe </a:t>
            </a:r>
            <a:r>
              <a:rPr lang="en-US" dirty="0"/>
              <a:t>of readmission) should yield identical results.</a:t>
            </a:r>
          </a:p>
          <a:p>
            <a:r>
              <a:rPr lang="en-US" dirty="0"/>
              <a:t>The categorical/discrete variables we shall plot for are:</a:t>
            </a:r>
          </a:p>
          <a:p>
            <a:pPr lvl="1"/>
            <a:r>
              <a:rPr lang="en-US" sz="1800" spc="10" dirty="0">
                <a:solidFill>
                  <a:schemeClr val="tx1"/>
                </a:solidFill>
              </a:rPr>
              <a:t>Admission Type				</a:t>
            </a:r>
          </a:p>
          <a:p>
            <a:pPr lvl="1"/>
            <a:r>
              <a:rPr lang="en-US" sz="1800" spc="10" dirty="0">
                <a:solidFill>
                  <a:schemeClr val="tx1"/>
                </a:solidFill>
              </a:rPr>
              <a:t>Admission Location</a:t>
            </a:r>
          </a:p>
          <a:p>
            <a:pPr lvl="1"/>
            <a:r>
              <a:rPr lang="en-US" sz="1800" spc="10" dirty="0">
                <a:solidFill>
                  <a:schemeClr val="tx1"/>
                </a:solidFill>
              </a:rPr>
              <a:t>Insurance</a:t>
            </a:r>
          </a:p>
          <a:p>
            <a:pPr lvl="1"/>
            <a:r>
              <a:rPr lang="en-US" sz="1800" spc="10" dirty="0">
                <a:solidFill>
                  <a:schemeClr val="tx1"/>
                </a:solidFill>
              </a:rPr>
              <a:t>Gender</a:t>
            </a:r>
          </a:p>
          <a:p>
            <a:pPr lvl="1"/>
            <a:r>
              <a:rPr lang="en-US" sz="1800" spc="10" dirty="0">
                <a:solidFill>
                  <a:schemeClr val="tx1"/>
                </a:solidFill>
              </a:rPr>
              <a:t>Number Of Drugs Taken</a:t>
            </a:r>
          </a:p>
          <a:p>
            <a:pPr lvl="1"/>
            <a:r>
              <a:rPr lang="en-US" sz="1800" spc="10" dirty="0">
                <a:solidFill>
                  <a:schemeClr val="tx1"/>
                </a:solidFill>
              </a:rPr>
              <a:t>Age</a:t>
            </a:r>
          </a:p>
          <a:p>
            <a:pPr lvl="1"/>
            <a:r>
              <a:rPr lang="en-US" sz="1800" spc="10" dirty="0">
                <a:solidFill>
                  <a:schemeClr val="tx1"/>
                </a:solidFill>
              </a:rPr>
              <a:t>Marital Status</a:t>
            </a:r>
          </a:p>
          <a:p>
            <a:pPr lvl="1"/>
            <a:endParaRPr lang="en-US" sz="2400" dirty="0">
              <a:solidFill>
                <a:srgbClr val="262626"/>
              </a:solidFill>
            </a:endParaRPr>
          </a:p>
          <a:p>
            <a:endParaRPr lang="en-US" dirty="0"/>
          </a:p>
        </p:txBody>
      </p:sp>
    </p:spTree>
    <p:extLst>
      <p:ext uri="{BB962C8B-B14F-4D97-AF65-F5344CB8AC3E}">
        <p14:creationId xmlns:p14="http://schemas.microsoft.com/office/powerpoint/2010/main" val="190715453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FF4D-72B7-4813-B56C-D6BE7A906F74}"/>
              </a:ext>
            </a:extLst>
          </p:cNvPr>
          <p:cNvSpPr>
            <a:spLocks noGrp="1"/>
          </p:cNvSpPr>
          <p:nvPr>
            <p:ph type="title"/>
          </p:nvPr>
        </p:nvSpPr>
        <p:spPr>
          <a:xfrm>
            <a:off x="725252" y="549496"/>
            <a:ext cx="9692640" cy="658867"/>
          </a:xfrm>
        </p:spPr>
        <p:txBody>
          <a:bodyPr/>
          <a:lstStyle/>
          <a:p>
            <a:r>
              <a:rPr lang="en-US" sz="3200" dirty="0"/>
              <a:t>Admission Type</a:t>
            </a:r>
          </a:p>
        </p:txBody>
      </p:sp>
      <p:sp>
        <p:nvSpPr>
          <p:cNvPr id="7" name="Content Placeholder 6">
            <a:extLst>
              <a:ext uri="{FF2B5EF4-FFF2-40B4-BE49-F238E27FC236}">
                <a16:creationId xmlns:a16="http://schemas.microsoft.com/office/drawing/2014/main" id="{CDC4743A-88FA-45D6-9358-617C8F37AB05}"/>
              </a:ext>
            </a:extLst>
          </p:cNvPr>
          <p:cNvSpPr>
            <a:spLocks noGrp="1"/>
          </p:cNvSpPr>
          <p:nvPr>
            <p:ph idx="1"/>
          </p:nvPr>
        </p:nvSpPr>
        <p:spPr>
          <a:xfrm>
            <a:off x="725252" y="1163391"/>
            <a:ext cx="6875425" cy="5224157"/>
          </a:xfrm>
        </p:spPr>
        <p:txBody>
          <a:bodyPr vert="horz" lIns="91440" tIns="45720" rIns="91440" bIns="45720" rtlCol="0" anchor="t">
            <a:normAutofit/>
          </a:bodyPr>
          <a:lstStyle/>
          <a:p>
            <a:r>
              <a:rPr lang="en-US" sz="2000" b="1" dirty="0"/>
              <a:t>Emergency admits</a:t>
            </a:r>
            <a:r>
              <a:rPr lang="en-US" sz="2000" dirty="0"/>
              <a:t> have a higher proportion of readmissions.</a:t>
            </a:r>
          </a:p>
          <a:p>
            <a:r>
              <a:rPr lang="en-US" sz="2000" dirty="0"/>
              <a:t>This could possibly be due to symptoms of an injury that start appearing much later.</a:t>
            </a:r>
          </a:p>
          <a:p>
            <a:r>
              <a:rPr lang="en-US" sz="2000" dirty="0"/>
              <a:t>For </a:t>
            </a:r>
            <a:r>
              <a:rPr lang="en-US" sz="2000" dirty="0" err="1"/>
              <a:t>eg</a:t>
            </a:r>
            <a:r>
              <a:rPr lang="en-US" sz="2000" dirty="0"/>
              <a:t>, neurological symptoms that show up much after an accident.</a:t>
            </a:r>
          </a:p>
        </p:txBody>
      </p:sp>
      <p:pic>
        <p:nvPicPr>
          <p:cNvPr id="8" name="Picture 8" descr="A screenshot of a social media post&#10;&#10;Description generated with very high confidence">
            <a:extLst>
              <a:ext uri="{FF2B5EF4-FFF2-40B4-BE49-F238E27FC236}">
                <a16:creationId xmlns:a16="http://schemas.microsoft.com/office/drawing/2014/main" id="{F39474F4-1A4D-42EF-8B74-2E3042028962}"/>
              </a:ext>
            </a:extLst>
          </p:cNvPr>
          <p:cNvPicPr>
            <a:picLocks noChangeAspect="1"/>
          </p:cNvPicPr>
          <p:nvPr/>
        </p:nvPicPr>
        <p:blipFill rotWithShape="1">
          <a:blip r:embed="rId3"/>
          <a:srcRect l="11587" t="30385" r="42259" b="8188"/>
          <a:stretch/>
        </p:blipFill>
        <p:spPr>
          <a:xfrm>
            <a:off x="7600686" y="279265"/>
            <a:ext cx="4321202" cy="322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8" descr="A screenshot of a social media post&#10;&#10;Description generated with very high confidence">
            <a:extLst>
              <a:ext uri="{FF2B5EF4-FFF2-40B4-BE49-F238E27FC236}">
                <a16:creationId xmlns:a16="http://schemas.microsoft.com/office/drawing/2014/main" id="{B4E0EF0C-F46D-4BEE-8F68-C60483D0A3D7}"/>
              </a:ext>
            </a:extLst>
          </p:cNvPr>
          <p:cNvPicPr>
            <a:picLocks noChangeAspect="1"/>
          </p:cNvPicPr>
          <p:nvPr/>
        </p:nvPicPr>
        <p:blipFill rotWithShape="1">
          <a:blip r:embed="rId3"/>
          <a:srcRect l="11598" t="18815" r="73294" b="69512"/>
          <a:stretch/>
        </p:blipFill>
        <p:spPr>
          <a:xfrm>
            <a:off x="10047670" y="489532"/>
            <a:ext cx="1663857" cy="720308"/>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353089CA-B652-4BBE-BEF4-98F0FC950BF9}"/>
              </a:ext>
            </a:extLst>
          </p:cNvPr>
          <p:cNvSpPr txBox="1">
            <a:spLocks/>
          </p:cNvSpPr>
          <p:nvPr/>
        </p:nvSpPr>
        <p:spPr>
          <a:xfrm>
            <a:off x="725252" y="3574247"/>
            <a:ext cx="9692640" cy="637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defTabSz="609585" fontAlgn="auto">
              <a:lnSpc>
                <a:spcPct val="90000"/>
              </a:lnSpc>
              <a:spcAft>
                <a:spcPts val="0"/>
              </a:spcAft>
              <a:buClrTx/>
              <a:buSzTx/>
              <a:tabLst/>
              <a:defRPr/>
            </a:pPr>
            <a:r>
              <a:rPr lang="en-US" sz="3200" b="1" dirty="0">
                <a:solidFill>
                  <a:schemeClr val="accent5"/>
                </a:solidFill>
              </a:rPr>
              <a:t>Admission Location</a:t>
            </a:r>
          </a:p>
        </p:txBody>
      </p:sp>
      <p:sp>
        <p:nvSpPr>
          <p:cNvPr id="14" name="Content Placeholder 6">
            <a:extLst>
              <a:ext uri="{FF2B5EF4-FFF2-40B4-BE49-F238E27FC236}">
                <a16:creationId xmlns:a16="http://schemas.microsoft.com/office/drawing/2014/main" id="{759136E6-66DC-4B65-B017-2B256FC758FB}"/>
              </a:ext>
            </a:extLst>
          </p:cNvPr>
          <p:cNvSpPr txBox="1">
            <a:spLocks/>
          </p:cNvSpPr>
          <p:nvPr/>
        </p:nvSpPr>
        <p:spPr>
          <a:xfrm>
            <a:off x="727399" y="4546242"/>
            <a:ext cx="5708346" cy="1582380"/>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1" i="0" u="none" strike="noStrike" kern="1200" cap="none" spc="10" normalizeH="0" baseline="0" noProof="0">
                <a:ln>
                  <a:noFill/>
                </a:ln>
                <a:solidFill>
                  <a:srgbClr val="3C3C3C"/>
                </a:solidFill>
                <a:effectLst/>
                <a:uLnTx/>
                <a:uFillTx/>
                <a:latin typeface="Calibri"/>
                <a:ea typeface="+mn-ea"/>
                <a:cs typeface="+mn-cs"/>
              </a:rPr>
              <a:t>Emergency room admits</a:t>
            </a:r>
            <a:r>
              <a:rPr kumimoji="0" lang="en-US" sz="1800" b="0" i="0" u="none" strike="noStrike" kern="1200" cap="none" spc="10" normalizeH="0" baseline="0" noProof="0">
                <a:ln>
                  <a:noFill/>
                </a:ln>
                <a:solidFill>
                  <a:srgbClr val="3C3C3C"/>
                </a:solidFill>
                <a:effectLst/>
                <a:uLnTx/>
                <a:uFillTx/>
                <a:latin typeface="Calibri"/>
                <a:ea typeface="+mn-ea"/>
                <a:cs typeface="+mn-cs"/>
              </a:rPr>
              <a:t> again have higher correlations along with transfers from nurseries.</a:t>
            </a:r>
          </a:p>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1" i="0" u="none" strike="noStrike" kern="1200" cap="none" spc="10" normalizeH="0" baseline="0" noProof="0">
                <a:ln>
                  <a:noFill/>
                </a:ln>
                <a:solidFill>
                  <a:srgbClr val="3C3C3C"/>
                </a:solidFill>
                <a:effectLst/>
                <a:uLnTx/>
                <a:uFillTx/>
                <a:latin typeface="Calibri"/>
                <a:ea typeface="+mn-ea"/>
                <a:cs typeface="+mn-cs"/>
              </a:rPr>
              <a:t>Clinical referrals and normal deliveries</a:t>
            </a:r>
            <a:r>
              <a:rPr kumimoji="0" lang="en-US" sz="1800" b="0" i="0" u="none" strike="noStrike" kern="1200" cap="none" spc="10" normalizeH="0" baseline="0" noProof="0">
                <a:ln>
                  <a:noFill/>
                </a:ln>
                <a:solidFill>
                  <a:srgbClr val="3C3C3C"/>
                </a:solidFill>
                <a:effectLst/>
                <a:uLnTx/>
                <a:uFillTx/>
                <a:latin typeface="Calibri"/>
                <a:ea typeface="+mn-ea"/>
                <a:cs typeface="+mn-cs"/>
              </a:rPr>
              <a:t> have lower readmissions as expected.</a:t>
            </a:r>
          </a:p>
        </p:txBody>
      </p:sp>
      <p:pic>
        <p:nvPicPr>
          <p:cNvPr id="15" name="Picture 15" descr="A screenshot of a cell phone&#10;&#10;Description generated with very high confidence">
            <a:extLst>
              <a:ext uri="{FF2B5EF4-FFF2-40B4-BE49-F238E27FC236}">
                <a16:creationId xmlns:a16="http://schemas.microsoft.com/office/drawing/2014/main" id="{6F57C01D-2D63-4F25-8F44-A0A377F781F5}"/>
              </a:ext>
            </a:extLst>
          </p:cNvPr>
          <p:cNvPicPr>
            <a:picLocks noChangeAspect="1"/>
          </p:cNvPicPr>
          <p:nvPr/>
        </p:nvPicPr>
        <p:blipFill rotWithShape="1">
          <a:blip r:embed="rId4"/>
          <a:srcRect l="9524" t="54843" r="57619" b="5698"/>
          <a:stretch/>
        </p:blipFill>
        <p:spPr>
          <a:xfrm>
            <a:off x="7600677" y="3634124"/>
            <a:ext cx="4326473" cy="2892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5" descr="A screenshot of a cell phone&#10;&#10;Description generated with very high confidence">
            <a:extLst>
              <a:ext uri="{FF2B5EF4-FFF2-40B4-BE49-F238E27FC236}">
                <a16:creationId xmlns:a16="http://schemas.microsoft.com/office/drawing/2014/main" id="{CEA551B5-1896-4AC6-9D0F-134F260B7294}"/>
              </a:ext>
            </a:extLst>
          </p:cNvPr>
          <p:cNvPicPr>
            <a:picLocks noChangeAspect="1"/>
          </p:cNvPicPr>
          <p:nvPr/>
        </p:nvPicPr>
        <p:blipFill rotWithShape="1">
          <a:blip r:embed="rId4"/>
          <a:srcRect l="9529" t="20641" r="73543" b="62725"/>
          <a:stretch/>
        </p:blipFill>
        <p:spPr>
          <a:xfrm>
            <a:off x="10047665" y="3816572"/>
            <a:ext cx="1621712" cy="8903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77000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E626-E6EE-4182-9C19-5D62BAB8B7E4}"/>
              </a:ext>
            </a:extLst>
          </p:cNvPr>
          <p:cNvSpPr>
            <a:spLocks noGrp="1"/>
          </p:cNvSpPr>
          <p:nvPr>
            <p:ph type="title"/>
          </p:nvPr>
        </p:nvSpPr>
        <p:spPr>
          <a:xfrm>
            <a:off x="489140" y="503582"/>
            <a:ext cx="9649711" cy="575993"/>
          </a:xfrm>
        </p:spPr>
        <p:txBody>
          <a:bodyPr/>
          <a:lstStyle/>
          <a:p>
            <a:r>
              <a:rPr lang="en-US" sz="3200" dirty="0"/>
              <a:t>Religion</a:t>
            </a:r>
          </a:p>
        </p:txBody>
      </p:sp>
      <p:sp>
        <p:nvSpPr>
          <p:cNvPr id="3" name="Content Placeholder 2">
            <a:extLst>
              <a:ext uri="{FF2B5EF4-FFF2-40B4-BE49-F238E27FC236}">
                <a16:creationId xmlns:a16="http://schemas.microsoft.com/office/drawing/2014/main" id="{F193B3F4-43A3-46F4-8945-F9B4D3B482D2}"/>
              </a:ext>
            </a:extLst>
          </p:cNvPr>
          <p:cNvSpPr>
            <a:spLocks noGrp="1"/>
          </p:cNvSpPr>
          <p:nvPr>
            <p:ph idx="1"/>
          </p:nvPr>
        </p:nvSpPr>
        <p:spPr>
          <a:xfrm>
            <a:off x="489140" y="1217054"/>
            <a:ext cx="5708347" cy="4351337"/>
          </a:xfrm>
        </p:spPr>
        <p:txBody>
          <a:bodyPr vert="horz" lIns="91440" tIns="45720" rIns="91440" bIns="45720" rtlCol="0" anchor="t">
            <a:normAutofit/>
          </a:bodyPr>
          <a:lstStyle/>
          <a:p>
            <a:r>
              <a:rPr lang="en-US" sz="2000" dirty="0"/>
              <a:t>There is not much to infer here other than the surprisingly high number of readmissions amongst </a:t>
            </a:r>
            <a:r>
              <a:rPr lang="en-US" sz="2000" b="1" dirty="0"/>
              <a:t>Jews </a:t>
            </a:r>
            <a:r>
              <a:rPr lang="en-US" sz="2000" dirty="0"/>
              <a:t>and surprisingly low amongst </a:t>
            </a:r>
            <a:r>
              <a:rPr lang="en-US" sz="2000" b="1" dirty="0"/>
              <a:t>Hindus</a:t>
            </a:r>
            <a:r>
              <a:rPr lang="en-US" sz="2000" dirty="0"/>
              <a:t>. Religion could represent </a:t>
            </a:r>
            <a:r>
              <a:rPr lang="en-US" sz="2000" b="1" dirty="0"/>
              <a:t>different lifestyles or beliefs</a:t>
            </a:r>
            <a:r>
              <a:rPr lang="en-US" sz="2000" dirty="0"/>
              <a:t> which could affect whether someone takes certain medications or not and thus may have an effect.</a:t>
            </a:r>
          </a:p>
        </p:txBody>
      </p:sp>
      <p:pic>
        <p:nvPicPr>
          <p:cNvPr id="7" name="Picture 7" descr="A screenshot of a social media post&#10;&#10;Description generated with very high confidence">
            <a:extLst>
              <a:ext uri="{FF2B5EF4-FFF2-40B4-BE49-F238E27FC236}">
                <a16:creationId xmlns:a16="http://schemas.microsoft.com/office/drawing/2014/main" id="{FA814D4E-FDC8-4154-AA49-56C517699732}"/>
              </a:ext>
            </a:extLst>
          </p:cNvPr>
          <p:cNvPicPr>
            <a:picLocks noChangeAspect="1"/>
          </p:cNvPicPr>
          <p:nvPr/>
        </p:nvPicPr>
        <p:blipFill rotWithShape="1">
          <a:blip r:embed="rId3"/>
          <a:srcRect l="9701" t="57476" r="52012" b="6814"/>
          <a:stretch/>
        </p:blipFill>
        <p:spPr>
          <a:xfrm>
            <a:off x="6312799" y="243730"/>
            <a:ext cx="5712112" cy="2992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7" descr="A screenshot of a social media post&#10;&#10;Description generated with very high confidence">
            <a:extLst>
              <a:ext uri="{FF2B5EF4-FFF2-40B4-BE49-F238E27FC236}">
                <a16:creationId xmlns:a16="http://schemas.microsoft.com/office/drawing/2014/main" id="{0B862157-8ADE-40CD-A2A8-020D60AC4AE1}"/>
              </a:ext>
            </a:extLst>
          </p:cNvPr>
          <p:cNvPicPr>
            <a:picLocks noChangeAspect="1"/>
          </p:cNvPicPr>
          <p:nvPr/>
        </p:nvPicPr>
        <p:blipFill rotWithShape="1">
          <a:blip r:embed="rId3"/>
          <a:srcRect l="9701" t="18232" r="74716" b="63352"/>
          <a:stretch/>
        </p:blipFill>
        <p:spPr>
          <a:xfrm>
            <a:off x="10187187" y="360742"/>
            <a:ext cx="1621599" cy="1072806"/>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4CA68B07-3DED-4975-B661-E3FA23A1F2CC}"/>
              </a:ext>
            </a:extLst>
          </p:cNvPr>
          <p:cNvSpPr txBox="1">
            <a:spLocks/>
          </p:cNvSpPr>
          <p:nvPr/>
        </p:nvSpPr>
        <p:spPr>
          <a:xfrm>
            <a:off x="499872" y="3496036"/>
            <a:ext cx="9649711" cy="760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Ethnicity</a:t>
            </a:r>
          </a:p>
        </p:txBody>
      </p:sp>
      <p:sp>
        <p:nvSpPr>
          <p:cNvPr id="13" name="Content Placeholder 2">
            <a:extLst>
              <a:ext uri="{FF2B5EF4-FFF2-40B4-BE49-F238E27FC236}">
                <a16:creationId xmlns:a16="http://schemas.microsoft.com/office/drawing/2014/main" id="{83B97A09-A744-4F08-8DEF-60D1044B29EF}"/>
              </a:ext>
            </a:extLst>
          </p:cNvPr>
          <p:cNvSpPr txBox="1">
            <a:spLocks/>
          </p:cNvSpPr>
          <p:nvPr/>
        </p:nvSpPr>
        <p:spPr>
          <a:xfrm>
            <a:off x="499872" y="4393843"/>
            <a:ext cx="5708347" cy="43513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1" i="0" u="none" strike="noStrike" kern="1200" cap="none" spc="10" normalizeH="0" baseline="0" noProof="0" dirty="0">
                <a:ln>
                  <a:noFill/>
                </a:ln>
                <a:solidFill>
                  <a:srgbClr val="3C3C3C"/>
                </a:solidFill>
                <a:effectLst/>
                <a:uLnTx/>
                <a:uFillTx/>
                <a:latin typeface="Calibri"/>
                <a:ea typeface="+mn-ea"/>
                <a:cs typeface="+mn-cs"/>
              </a:rPr>
              <a:t>Blacks, Hispanics and Whites</a:t>
            </a:r>
            <a:r>
              <a:rPr kumimoji="0" lang="en-US" sz="1800" b="0" i="0" u="none" strike="noStrike" kern="1200" cap="none" spc="10" normalizeH="0" baseline="0" noProof="0" dirty="0">
                <a:ln>
                  <a:noFill/>
                </a:ln>
                <a:solidFill>
                  <a:srgbClr val="3C3C3C"/>
                </a:solidFill>
                <a:effectLst/>
                <a:uLnTx/>
                <a:uFillTx/>
                <a:latin typeface="Calibri"/>
                <a:ea typeface="+mn-ea"/>
                <a:cs typeface="+mn-cs"/>
              </a:rPr>
              <a:t> have notably higher readmissions than Asians and multi race ethnicities. Again, this maybe due to cultural lifestyles which is not necessarily captured explicitly.</a:t>
            </a:r>
          </a:p>
        </p:txBody>
      </p:sp>
      <p:pic>
        <p:nvPicPr>
          <p:cNvPr id="14" name="Picture 14" descr="A screenshot of a social media post&#10;&#10;Description generated with very high confidence">
            <a:extLst>
              <a:ext uri="{FF2B5EF4-FFF2-40B4-BE49-F238E27FC236}">
                <a16:creationId xmlns:a16="http://schemas.microsoft.com/office/drawing/2014/main" id="{CF196639-E618-42FE-8101-8465A26614FA}"/>
              </a:ext>
            </a:extLst>
          </p:cNvPr>
          <p:cNvPicPr>
            <a:picLocks noChangeAspect="1"/>
          </p:cNvPicPr>
          <p:nvPr/>
        </p:nvPicPr>
        <p:blipFill rotWithShape="1">
          <a:blip r:embed="rId4"/>
          <a:srcRect l="11482" t="49617" r="59383" b="10413"/>
          <a:stretch/>
        </p:blipFill>
        <p:spPr>
          <a:xfrm>
            <a:off x="6302071" y="3526801"/>
            <a:ext cx="3994345" cy="3047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19412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8578-A298-4350-B9AC-EC79E04BC09D}"/>
              </a:ext>
            </a:extLst>
          </p:cNvPr>
          <p:cNvSpPr>
            <a:spLocks noGrp="1"/>
          </p:cNvSpPr>
          <p:nvPr>
            <p:ph type="title"/>
          </p:nvPr>
        </p:nvSpPr>
        <p:spPr>
          <a:xfrm>
            <a:off x="609954" y="579783"/>
            <a:ext cx="10972092" cy="639417"/>
          </a:xfrm>
        </p:spPr>
        <p:txBody>
          <a:bodyPr/>
          <a:lstStyle/>
          <a:p>
            <a:r>
              <a:rPr lang="en-US" sz="3200" dirty="0"/>
              <a:t>A Look At The Problem</a:t>
            </a:r>
          </a:p>
          <a:p>
            <a:endParaRPr lang="en-US" dirty="0"/>
          </a:p>
        </p:txBody>
      </p:sp>
      <p:sp>
        <p:nvSpPr>
          <p:cNvPr id="3" name="Content Placeholder 2">
            <a:extLst>
              <a:ext uri="{FF2B5EF4-FFF2-40B4-BE49-F238E27FC236}">
                <a16:creationId xmlns:a16="http://schemas.microsoft.com/office/drawing/2014/main" id="{0F01E5A7-D764-45AC-B7D7-99E17785A314}"/>
              </a:ext>
            </a:extLst>
          </p:cNvPr>
          <p:cNvSpPr>
            <a:spLocks noGrp="1"/>
          </p:cNvSpPr>
          <p:nvPr>
            <p:ph idx="1"/>
          </p:nvPr>
        </p:nvSpPr>
        <p:spPr>
          <a:xfrm>
            <a:off x="609600" y="1351721"/>
            <a:ext cx="10972800" cy="4525963"/>
          </a:xfrm>
        </p:spPr>
        <p:txBody>
          <a:bodyPr vert="horz" lIns="91440" tIns="45720" rIns="91440" bIns="45720" rtlCol="0" anchor="t">
            <a:normAutofit/>
          </a:bodyPr>
          <a:lstStyle/>
          <a:p>
            <a:r>
              <a:rPr lang="en-US" dirty="0"/>
              <a:t>In the United States, </a:t>
            </a:r>
            <a:r>
              <a:rPr lang="en-US" b="1" dirty="0"/>
              <a:t>hospital readmissions within a span of 30 days</a:t>
            </a:r>
            <a:r>
              <a:rPr lang="en-US" dirty="0"/>
              <a:t> turn out to be an immense burden on the </a:t>
            </a:r>
            <a:r>
              <a:rPr lang="en-US" b="1" dirty="0"/>
              <a:t>healthcare system</a:t>
            </a:r>
            <a:r>
              <a:rPr lang="en-US" dirty="0"/>
              <a:t> and the patient's </a:t>
            </a:r>
            <a:r>
              <a:rPr lang="en-US" b="1" dirty="0"/>
              <a:t>lifestyle</a:t>
            </a:r>
            <a:r>
              <a:rPr lang="en-US" dirty="0"/>
              <a:t>.</a:t>
            </a:r>
          </a:p>
          <a:p>
            <a:r>
              <a:rPr lang="en-US" dirty="0"/>
              <a:t>A USFC study in the US shows that </a:t>
            </a:r>
            <a:r>
              <a:rPr lang="en-US" b="1" dirty="0"/>
              <a:t>27% of readmissions are potentially avoidable</a:t>
            </a:r>
            <a:r>
              <a:rPr lang="en-US" dirty="0"/>
              <a:t> through </a:t>
            </a:r>
            <a:r>
              <a:rPr lang="en-US" b="1" dirty="0"/>
              <a:t>better diagnosis</a:t>
            </a:r>
            <a:r>
              <a:rPr lang="en-US" dirty="0"/>
              <a:t> at discharge or having a predictive mechanism to evaluate the chance of a patient being readmitted based on various factors.</a:t>
            </a:r>
          </a:p>
          <a:p>
            <a:r>
              <a:rPr lang="en-US" dirty="0"/>
              <a:t>The cost per readmission in the US varies from </a:t>
            </a:r>
            <a:r>
              <a:rPr lang="en-US" b="1" dirty="0"/>
              <a:t>10 to 14 thousand dollars,</a:t>
            </a:r>
            <a:r>
              <a:rPr lang="en-US" dirty="0"/>
              <a:t> subject to the </a:t>
            </a:r>
            <a:r>
              <a:rPr lang="en-US" b="1" dirty="0"/>
              <a:t>insurance plan</a:t>
            </a:r>
            <a:r>
              <a:rPr lang="en-US" dirty="0"/>
              <a:t>, medical </a:t>
            </a:r>
            <a:r>
              <a:rPr lang="en-US" b="1" dirty="0"/>
              <a:t>facilities </a:t>
            </a:r>
            <a:r>
              <a:rPr lang="en-US" dirty="0"/>
              <a:t>utilized etc.</a:t>
            </a:r>
          </a:p>
          <a:p>
            <a:r>
              <a:rPr lang="en-US" dirty="0"/>
              <a:t>The Government </a:t>
            </a:r>
            <a:r>
              <a:rPr lang="en-US" b="1" dirty="0"/>
              <a:t>penalizes hospitals for early readmissions</a:t>
            </a:r>
            <a:r>
              <a:rPr lang="en-US" dirty="0"/>
              <a:t> as it is considered a </a:t>
            </a:r>
            <a:r>
              <a:rPr lang="en-US" b="1" dirty="0"/>
              <a:t>poor marker of quality of healthcare.</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63734629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473C-AE8F-4C9F-8710-6919A997A430}"/>
              </a:ext>
            </a:extLst>
          </p:cNvPr>
          <p:cNvSpPr>
            <a:spLocks noGrp="1"/>
          </p:cNvSpPr>
          <p:nvPr>
            <p:ph type="title"/>
          </p:nvPr>
        </p:nvSpPr>
        <p:spPr>
          <a:xfrm>
            <a:off x="478407" y="556361"/>
            <a:ext cx="9692640" cy="576875"/>
          </a:xfrm>
        </p:spPr>
        <p:txBody>
          <a:bodyPr/>
          <a:lstStyle/>
          <a:p>
            <a:r>
              <a:rPr lang="en-US" sz="3200" dirty="0"/>
              <a:t>Insurance</a:t>
            </a:r>
          </a:p>
        </p:txBody>
      </p:sp>
      <p:sp>
        <p:nvSpPr>
          <p:cNvPr id="3" name="Content Placeholder 2">
            <a:extLst>
              <a:ext uri="{FF2B5EF4-FFF2-40B4-BE49-F238E27FC236}">
                <a16:creationId xmlns:a16="http://schemas.microsoft.com/office/drawing/2014/main" id="{F91DD747-3DD1-4912-AA80-CFBC84FD55BE}"/>
              </a:ext>
            </a:extLst>
          </p:cNvPr>
          <p:cNvSpPr>
            <a:spLocks noGrp="1"/>
          </p:cNvSpPr>
          <p:nvPr>
            <p:ph idx="1"/>
          </p:nvPr>
        </p:nvSpPr>
        <p:spPr>
          <a:xfrm>
            <a:off x="478407" y="1270715"/>
            <a:ext cx="4892684" cy="2494633"/>
          </a:xfrm>
        </p:spPr>
        <p:txBody>
          <a:bodyPr vert="horz" lIns="91440" tIns="45720" rIns="91440" bIns="45720" rtlCol="0" anchor="t">
            <a:normAutofit fontScale="70000" lnSpcReduction="20000"/>
          </a:bodyPr>
          <a:lstStyle/>
          <a:p>
            <a:r>
              <a:rPr lang="en-US" sz="2600" dirty="0"/>
              <a:t>Insurance shows much higher readmissions for </a:t>
            </a:r>
            <a:r>
              <a:rPr lang="en-US" sz="2600" b="1" dirty="0"/>
              <a:t>Medicare </a:t>
            </a:r>
            <a:r>
              <a:rPr lang="en-US" sz="2600" dirty="0"/>
              <a:t>and </a:t>
            </a:r>
            <a:r>
              <a:rPr lang="en-US" sz="2600" b="1" dirty="0"/>
              <a:t>Medicaid </a:t>
            </a:r>
            <a:r>
              <a:rPr lang="en-US" sz="2600" dirty="0"/>
              <a:t>which cater to elderly and poor respectively. This could reflect elders having </a:t>
            </a:r>
            <a:r>
              <a:rPr lang="en-US" sz="2600" b="1" dirty="0"/>
              <a:t>inherently higher </a:t>
            </a:r>
            <a:r>
              <a:rPr lang="en-US" sz="2600" dirty="0"/>
              <a:t>readmission risk and poor people having higher risks due to a worse off </a:t>
            </a:r>
            <a:r>
              <a:rPr lang="en-US" sz="2600" b="1" dirty="0"/>
              <a:t>lifestyle</a:t>
            </a:r>
            <a:r>
              <a:rPr lang="en-US" sz="2600" dirty="0"/>
              <a:t>.</a:t>
            </a:r>
          </a:p>
          <a:p>
            <a:r>
              <a:rPr lang="en-US" sz="2600" dirty="0"/>
              <a:t>Self pay is lowest which could be because patients would not be willing to pay the high hospital admission fees out of their pocket</a:t>
            </a:r>
          </a:p>
          <a:p>
            <a:pPr marL="0" indent="0">
              <a:buNone/>
            </a:pPr>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3F764923-3449-44E0-926A-FA889DDDE80D}"/>
              </a:ext>
            </a:extLst>
          </p:cNvPr>
          <p:cNvPicPr>
            <a:picLocks noChangeAspect="1"/>
          </p:cNvPicPr>
          <p:nvPr/>
        </p:nvPicPr>
        <p:blipFill rotWithShape="1">
          <a:blip r:embed="rId3"/>
          <a:srcRect l="11669" t="54954" r="37001" b="3567"/>
          <a:stretch/>
        </p:blipFill>
        <p:spPr>
          <a:xfrm>
            <a:off x="5550794" y="446602"/>
            <a:ext cx="6178877" cy="3030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4" descr="A screenshot of a social media post&#10;&#10;Description generated with very high confidence">
            <a:extLst>
              <a:ext uri="{FF2B5EF4-FFF2-40B4-BE49-F238E27FC236}">
                <a16:creationId xmlns:a16="http://schemas.microsoft.com/office/drawing/2014/main" id="{6115D8FE-AEC2-43E3-815D-C7F295657BE8}"/>
              </a:ext>
            </a:extLst>
          </p:cNvPr>
          <p:cNvPicPr>
            <a:picLocks noChangeAspect="1"/>
          </p:cNvPicPr>
          <p:nvPr/>
        </p:nvPicPr>
        <p:blipFill rotWithShape="1">
          <a:blip r:embed="rId3"/>
          <a:srcRect l="12103" t="19789" r="72915" b="68470"/>
          <a:stretch/>
        </p:blipFill>
        <p:spPr>
          <a:xfrm>
            <a:off x="9328593" y="607588"/>
            <a:ext cx="2179250" cy="954959"/>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76135848-C373-41A5-96C6-9EFE168954D5}"/>
              </a:ext>
            </a:extLst>
          </p:cNvPr>
          <p:cNvSpPr txBox="1">
            <a:spLocks/>
          </p:cNvSpPr>
          <p:nvPr/>
        </p:nvSpPr>
        <p:spPr>
          <a:xfrm>
            <a:off x="489139" y="3527875"/>
            <a:ext cx="9692640" cy="8143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Gender</a:t>
            </a:r>
          </a:p>
        </p:txBody>
      </p:sp>
      <p:sp>
        <p:nvSpPr>
          <p:cNvPr id="10" name="Content Placeholder 2">
            <a:extLst>
              <a:ext uri="{FF2B5EF4-FFF2-40B4-BE49-F238E27FC236}">
                <a16:creationId xmlns:a16="http://schemas.microsoft.com/office/drawing/2014/main" id="{D776A750-FE0F-4014-94FC-4CD5726B869E}"/>
              </a:ext>
            </a:extLst>
          </p:cNvPr>
          <p:cNvSpPr txBox="1">
            <a:spLocks/>
          </p:cNvSpPr>
          <p:nvPr/>
        </p:nvSpPr>
        <p:spPr>
          <a:xfrm>
            <a:off x="489139" y="4479701"/>
            <a:ext cx="4892684" cy="249463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0" i="0" u="none" strike="noStrike" kern="1200" cap="none" spc="10" normalizeH="0" baseline="0" noProof="0" dirty="0">
                <a:ln>
                  <a:noFill/>
                </a:ln>
                <a:solidFill>
                  <a:srgbClr val="3C3C3C"/>
                </a:solidFill>
                <a:effectLst/>
                <a:uLnTx/>
                <a:uFillTx/>
                <a:latin typeface="Calibri"/>
                <a:ea typeface="+mn-ea"/>
                <a:cs typeface="+mn-cs"/>
              </a:rPr>
              <a:t>Unsurprisingly gender </a:t>
            </a:r>
            <a:r>
              <a:rPr kumimoji="0" lang="en-US" sz="1800" b="1" i="0" u="none" strike="noStrike" kern="1200" cap="none" spc="10" normalizeH="0" baseline="0" noProof="0" dirty="0">
                <a:ln>
                  <a:noFill/>
                </a:ln>
                <a:solidFill>
                  <a:srgbClr val="3C3C3C"/>
                </a:solidFill>
                <a:effectLst/>
                <a:uLnTx/>
                <a:uFillTx/>
                <a:latin typeface="Calibri"/>
                <a:ea typeface="+mn-ea"/>
                <a:cs typeface="+mn-cs"/>
              </a:rPr>
              <a:t>does not play much of a role</a:t>
            </a:r>
            <a:r>
              <a:rPr kumimoji="0" lang="en-US" sz="1800" b="0" i="0" u="none" strike="noStrike" kern="1200" cap="none" spc="10" normalizeH="0" baseline="0" noProof="0" dirty="0">
                <a:ln>
                  <a:noFill/>
                </a:ln>
                <a:solidFill>
                  <a:srgbClr val="3C3C3C"/>
                </a:solidFill>
                <a:effectLst/>
                <a:uLnTx/>
                <a:uFillTx/>
                <a:latin typeface="Calibri"/>
                <a:ea typeface="+mn-ea"/>
                <a:cs typeface="+mn-cs"/>
              </a:rPr>
              <a:t> with a mere </a:t>
            </a:r>
            <a:r>
              <a:rPr kumimoji="0" lang="en-US" sz="1800" b="1" i="0" u="none" strike="noStrike" kern="1200" cap="none" spc="10" normalizeH="0" baseline="0" noProof="0" dirty="0">
                <a:ln>
                  <a:noFill/>
                </a:ln>
                <a:solidFill>
                  <a:srgbClr val="3C3C3C"/>
                </a:solidFill>
                <a:effectLst/>
                <a:uLnTx/>
                <a:uFillTx/>
                <a:latin typeface="Calibri"/>
                <a:ea typeface="+mn-ea"/>
                <a:cs typeface="+mn-cs"/>
              </a:rPr>
              <a:t>2% </a:t>
            </a:r>
            <a:r>
              <a:rPr kumimoji="0" lang="en-US" sz="1800" b="0" i="0" u="none" strike="noStrike" kern="1200" cap="none" spc="10" normalizeH="0" baseline="0" noProof="0" dirty="0">
                <a:ln>
                  <a:noFill/>
                </a:ln>
                <a:solidFill>
                  <a:srgbClr val="3C3C3C"/>
                </a:solidFill>
                <a:effectLst/>
                <a:uLnTx/>
                <a:uFillTx/>
                <a:latin typeface="Calibri"/>
                <a:ea typeface="+mn-ea"/>
                <a:cs typeface="+mn-cs"/>
              </a:rPr>
              <a:t>difference in readmissions. </a:t>
            </a:r>
          </a:p>
          <a:p>
            <a:pPr marL="182880" marR="0" lvl="0" indent="-182880" algn="l" defTabSz="914400" rtl="0" eaLnBrk="1" fontAlgn="auto" latinLnBrk="0" hangingPunct="1">
              <a:lnSpc>
                <a:spcPct val="95000"/>
              </a:lnSpc>
              <a:spcBef>
                <a:spcPts val="1400"/>
              </a:spcBef>
              <a:spcAft>
                <a:spcPts val="200"/>
              </a:spcAft>
              <a:buClr>
                <a:srgbClr val="FE6B2B"/>
              </a:buClr>
              <a:buSzPct val="80000"/>
              <a:buFont typeface="Arial" pitchFamily="34" charset="0"/>
              <a:buChar char="•"/>
              <a:tabLst/>
              <a:defRPr/>
            </a:pPr>
            <a:r>
              <a:rPr kumimoji="0" lang="en-US" sz="1800" b="0" i="0" u="none" strike="noStrike" kern="1200" cap="none" spc="10" normalizeH="0" baseline="0" noProof="0" dirty="0">
                <a:ln>
                  <a:noFill/>
                </a:ln>
                <a:solidFill>
                  <a:srgbClr val="3C3C3C"/>
                </a:solidFill>
                <a:effectLst/>
                <a:uLnTx/>
                <a:uFillTx/>
                <a:latin typeface="Calibri"/>
                <a:ea typeface="+mn-ea"/>
                <a:cs typeface="+mn-cs"/>
              </a:rPr>
              <a:t>If the chi-square value of gender is too low it could </a:t>
            </a:r>
            <a:r>
              <a:rPr kumimoji="0" lang="en-US" sz="1800" b="1" i="0" u="none" strike="noStrike" kern="1200" cap="none" spc="10" normalizeH="0" baseline="0" noProof="0" dirty="0">
                <a:ln>
                  <a:noFill/>
                </a:ln>
                <a:solidFill>
                  <a:srgbClr val="3C3C3C"/>
                </a:solidFill>
                <a:effectLst/>
                <a:uLnTx/>
                <a:uFillTx/>
                <a:latin typeface="Calibri"/>
                <a:ea typeface="+mn-ea"/>
                <a:cs typeface="+mn-cs"/>
              </a:rPr>
              <a:t>potentially be dropped.</a:t>
            </a:r>
          </a:p>
          <a:p>
            <a:pPr marL="0" marR="0" lvl="0" indent="0" algn="l" defTabSz="914400" rtl="0" eaLnBrk="1" fontAlgn="auto" latinLnBrk="0" hangingPunct="1">
              <a:lnSpc>
                <a:spcPct val="95000"/>
              </a:lnSpc>
              <a:spcBef>
                <a:spcPts val="1400"/>
              </a:spcBef>
              <a:spcAft>
                <a:spcPts val="200"/>
              </a:spcAft>
              <a:buClr>
                <a:srgbClr val="FE6B2B"/>
              </a:buClr>
              <a:buSzPct val="80000"/>
              <a:buFont typeface="Arial" pitchFamily="34" charset="0"/>
              <a:buNone/>
              <a:tabLst/>
              <a:defRPr/>
            </a:pPr>
            <a:endParaRPr kumimoji="0" lang="en-US" sz="1800" b="0" i="0" u="none" strike="noStrike" kern="1200" cap="none" spc="10" normalizeH="0" baseline="0" noProof="0" dirty="0">
              <a:ln>
                <a:noFill/>
              </a:ln>
              <a:solidFill>
                <a:srgbClr val="3C3C3C"/>
              </a:solidFill>
              <a:effectLst/>
              <a:uLnTx/>
              <a:uFillTx/>
              <a:latin typeface="Calibri"/>
              <a:ea typeface="+mn-ea"/>
              <a:cs typeface="+mn-cs"/>
            </a:endParaRPr>
          </a:p>
        </p:txBody>
      </p:sp>
      <p:pic>
        <p:nvPicPr>
          <p:cNvPr id="11" name="Picture 11" descr="A screenshot of a social media post&#10;&#10;Description generated with very high confidence">
            <a:extLst>
              <a:ext uri="{FF2B5EF4-FFF2-40B4-BE49-F238E27FC236}">
                <a16:creationId xmlns:a16="http://schemas.microsoft.com/office/drawing/2014/main" id="{2A625DFB-10F7-4DA8-8A46-F52C7312FA2D}"/>
              </a:ext>
            </a:extLst>
          </p:cNvPr>
          <p:cNvPicPr>
            <a:picLocks noChangeAspect="1"/>
          </p:cNvPicPr>
          <p:nvPr/>
        </p:nvPicPr>
        <p:blipFill rotWithShape="1">
          <a:blip r:embed="rId4"/>
          <a:srcRect l="11542" t="63670" r="36097" b="8052"/>
          <a:stretch/>
        </p:blipFill>
        <p:spPr>
          <a:xfrm>
            <a:off x="5550795" y="4353197"/>
            <a:ext cx="6180140" cy="1834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929941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54FE-1A3C-4F3E-BDAC-A8BAE48027CA}"/>
              </a:ext>
            </a:extLst>
          </p:cNvPr>
          <p:cNvSpPr>
            <a:spLocks noGrp="1"/>
          </p:cNvSpPr>
          <p:nvPr>
            <p:ph type="title"/>
          </p:nvPr>
        </p:nvSpPr>
        <p:spPr>
          <a:xfrm>
            <a:off x="574999" y="500263"/>
            <a:ext cx="9692640" cy="718834"/>
          </a:xfrm>
        </p:spPr>
        <p:txBody>
          <a:bodyPr/>
          <a:lstStyle/>
          <a:p>
            <a:r>
              <a:rPr lang="en-US" sz="3200" dirty="0"/>
              <a:t>Number Of Drugs</a:t>
            </a:r>
          </a:p>
        </p:txBody>
      </p:sp>
      <p:sp>
        <p:nvSpPr>
          <p:cNvPr id="3" name="Content Placeholder 2">
            <a:extLst>
              <a:ext uri="{FF2B5EF4-FFF2-40B4-BE49-F238E27FC236}">
                <a16:creationId xmlns:a16="http://schemas.microsoft.com/office/drawing/2014/main" id="{FECA188F-4174-4881-93D6-449BC43C69E4}"/>
              </a:ext>
            </a:extLst>
          </p:cNvPr>
          <p:cNvSpPr>
            <a:spLocks noGrp="1"/>
          </p:cNvSpPr>
          <p:nvPr>
            <p:ph idx="1"/>
          </p:nvPr>
        </p:nvSpPr>
        <p:spPr>
          <a:xfrm>
            <a:off x="574999" y="1356575"/>
            <a:ext cx="5517788" cy="4911703"/>
          </a:xfrm>
        </p:spPr>
        <p:txBody>
          <a:bodyPr vert="horz" lIns="91440" tIns="45720" rIns="91440" bIns="45720" rtlCol="0" anchor="t">
            <a:normAutofit/>
          </a:bodyPr>
          <a:lstStyle/>
          <a:p>
            <a:r>
              <a:rPr lang="en-US" sz="2000" dirty="0"/>
              <a:t>As expected, the number of drugs almost </a:t>
            </a:r>
            <a:r>
              <a:rPr lang="en-US" sz="2000" b="1" dirty="0"/>
              <a:t>linearly increases</a:t>
            </a:r>
            <a:r>
              <a:rPr lang="en-US" sz="2000" dirty="0"/>
              <a:t> the chances of readmission. The reason 4 is unexpectedly low has more to do with the miniscule sample space that it occupies. </a:t>
            </a:r>
          </a:p>
        </p:txBody>
      </p:sp>
      <p:pic>
        <p:nvPicPr>
          <p:cNvPr id="4" name="Picture 4" descr="A screenshot of a social media post&#10;&#10;Description generated with very high confidence">
            <a:extLst>
              <a:ext uri="{FF2B5EF4-FFF2-40B4-BE49-F238E27FC236}">
                <a16:creationId xmlns:a16="http://schemas.microsoft.com/office/drawing/2014/main" id="{A4DEE528-348D-43F3-A6E8-C9C00ACBA6C3}"/>
              </a:ext>
            </a:extLst>
          </p:cNvPr>
          <p:cNvPicPr>
            <a:picLocks noChangeAspect="1"/>
          </p:cNvPicPr>
          <p:nvPr/>
        </p:nvPicPr>
        <p:blipFill rotWithShape="1">
          <a:blip r:embed="rId3"/>
          <a:srcRect l="11779" t="49015" r="37055" b="5689"/>
          <a:stretch/>
        </p:blipFill>
        <p:spPr>
          <a:xfrm>
            <a:off x="6473781" y="500263"/>
            <a:ext cx="5294371" cy="2628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4" descr="A screenshot of a social media post&#10;&#10;Description generated with very high confidence">
            <a:extLst>
              <a:ext uri="{FF2B5EF4-FFF2-40B4-BE49-F238E27FC236}">
                <a16:creationId xmlns:a16="http://schemas.microsoft.com/office/drawing/2014/main" id="{55ECCE24-FA6A-4D59-B3B3-AD381ADC7479}"/>
              </a:ext>
            </a:extLst>
          </p:cNvPr>
          <p:cNvPicPr>
            <a:picLocks noChangeAspect="1"/>
          </p:cNvPicPr>
          <p:nvPr/>
        </p:nvPicPr>
        <p:blipFill rotWithShape="1">
          <a:blip r:embed="rId3"/>
          <a:srcRect l="18773" t="20569" r="68589" b="66302"/>
          <a:stretch/>
        </p:blipFill>
        <p:spPr>
          <a:xfrm>
            <a:off x="10466229" y="650518"/>
            <a:ext cx="1106258" cy="643629"/>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FE433E8B-D9C6-4046-BFA7-8A301A74C103}"/>
              </a:ext>
            </a:extLst>
          </p:cNvPr>
          <p:cNvSpPr txBox="1">
            <a:spLocks/>
          </p:cNvSpPr>
          <p:nvPr/>
        </p:nvSpPr>
        <p:spPr>
          <a:xfrm>
            <a:off x="544948" y="2875721"/>
            <a:ext cx="11377625" cy="8998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b="1" dirty="0">
                <a:solidFill>
                  <a:schemeClr val="accent5"/>
                </a:solidFill>
              </a:rPr>
              <a:t>Age</a:t>
            </a:r>
          </a:p>
        </p:txBody>
      </p:sp>
      <p:sp>
        <p:nvSpPr>
          <p:cNvPr id="10" name="Content Placeholder 2">
            <a:extLst>
              <a:ext uri="{FF2B5EF4-FFF2-40B4-BE49-F238E27FC236}">
                <a16:creationId xmlns:a16="http://schemas.microsoft.com/office/drawing/2014/main" id="{ED364E8F-0C07-4C86-9BF5-1EC8ED63D958}"/>
              </a:ext>
            </a:extLst>
          </p:cNvPr>
          <p:cNvSpPr txBox="1">
            <a:spLocks/>
          </p:cNvSpPr>
          <p:nvPr/>
        </p:nvSpPr>
        <p:spPr>
          <a:xfrm>
            <a:off x="566413" y="3913031"/>
            <a:ext cx="5440037" cy="43513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82880" marR="0" lvl="0" indent="-182880" algn="l" defTabSz="914400" rtl="0" eaLnBrk="1" fontAlgn="auto" latinLnBrk="0" hangingPunct="1">
              <a:lnSpc>
                <a:spcPct val="100000"/>
              </a:lnSpc>
              <a:spcBef>
                <a:spcPts val="0"/>
              </a:spcBef>
              <a:spcAft>
                <a:spcPts val="0"/>
              </a:spcAft>
              <a:buClr>
                <a:srgbClr val="FE6B2B"/>
              </a:buClr>
              <a:buSzPct val="80000"/>
              <a:buFont typeface="Arial" pitchFamily="34" charset="0"/>
              <a:buChar char="•"/>
              <a:tabLst/>
              <a:defRPr/>
            </a:pPr>
            <a:r>
              <a:rPr kumimoji="0" lang="en-US" sz="1800" b="0" i="0" u="none" strike="noStrike" kern="1200" cap="none" spc="10" normalizeH="0" baseline="0" noProof="0">
                <a:ln>
                  <a:noFill/>
                </a:ln>
                <a:solidFill>
                  <a:srgbClr val="3C3C3C"/>
                </a:solidFill>
                <a:effectLst/>
                <a:uLnTx/>
                <a:uFillTx/>
                <a:latin typeface="Calibri"/>
                <a:ea typeface="+mn-ea"/>
                <a:cs typeface="+mn-cs"/>
              </a:rPr>
              <a:t>Age has a rather interesting trend. It has </a:t>
            </a:r>
            <a:r>
              <a:rPr kumimoji="0" lang="en-US" sz="1800" b="1" i="0" u="none" strike="noStrike" kern="1200" cap="none" spc="10" normalizeH="0" baseline="0" noProof="0">
                <a:ln>
                  <a:noFill/>
                </a:ln>
                <a:solidFill>
                  <a:srgbClr val="3C3C3C"/>
                </a:solidFill>
                <a:effectLst/>
                <a:uLnTx/>
                <a:uFillTx/>
                <a:latin typeface="Calibri"/>
                <a:ea typeface="+mn-ea"/>
                <a:cs typeface="+mn-cs"/>
              </a:rPr>
              <a:t>very low readmission for newborns</a:t>
            </a:r>
            <a:r>
              <a:rPr kumimoji="0" lang="en-US" sz="1800" b="0" i="0" u="none" strike="noStrike" kern="1200" cap="none" spc="10" normalizeH="0" baseline="0" noProof="0">
                <a:ln>
                  <a:noFill/>
                </a:ln>
                <a:solidFill>
                  <a:srgbClr val="3C3C3C"/>
                </a:solidFill>
                <a:effectLst/>
                <a:uLnTx/>
                <a:uFillTx/>
                <a:latin typeface="Calibri"/>
                <a:ea typeface="+mn-ea"/>
                <a:cs typeface="+mn-cs"/>
              </a:rPr>
              <a:t> as most are healthy. After that it follows a rather weak bimodal distribution. </a:t>
            </a:r>
            <a:endParaRPr kumimoji="0" lang="en-US" sz="1800" b="0" i="0" u="none" strike="noStrike" kern="1200" cap="none" spc="10" normalizeH="0" baseline="0" noProof="0" dirty="0">
              <a:ln>
                <a:noFill/>
              </a:ln>
              <a:solidFill>
                <a:srgbClr val="3C3C3C"/>
              </a:solidFill>
              <a:effectLst/>
              <a:uLnTx/>
              <a:uFillTx/>
              <a:latin typeface="Calibri"/>
              <a:ea typeface="+mn-ea"/>
              <a:cs typeface="+mn-cs"/>
            </a:endParaRPr>
          </a:p>
          <a:p>
            <a:pPr marL="182880" marR="0" lvl="0" indent="-182880" algn="l" defTabSz="914400" rtl="0" eaLnBrk="1" fontAlgn="auto" latinLnBrk="0" hangingPunct="1">
              <a:lnSpc>
                <a:spcPct val="100000"/>
              </a:lnSpc>
              <a:spcBef>
                <a:spcPts val="0"/>
              </a:spcBef>
              <a:spcAft>
                <a:spcPts val="0"/>
              </a:spcAft>
              <a:buClr>
                <a:srgbClr val="FE6B2B"/>
              </a:buClr>
              <a:buSzPct val="80000"/>
              <a:buFont typeface="Arial" pitchFamily="34" charset="0"/>
              <a:buChar char="•"/>
              <a:tabLst/>
              <a:defRPr/>
            </a:pPr>
            <a:r>
              <a:rPr kumimoji="0" lang="en-US" sz="1800" b="0" i="0" u="none" strike="noStrike" kern="1200" cap="none" spc="10" normalizeH="0" baseline="0" noProof="0">
                <a:ln>
                  <a:noFill/>
                </a:ln>
                <a:solidFill>
                  <a:srgbClr val="3C3C3C"/>
                </a:solidFill>
                <a:effectLst/>
                <a:uLnTx/>
                <a:uFillTx/>
                <a:latin typeface="Calibri"/>
                <a:ea typeface="+mn-ea"/>
                <a:cs typeface="+mn-cs"/>
              </a:rPr>
              <a:t>The first mode could possibly be explained by </a:t>
            </a:r>
            <a:r>
              <a:rPr kumimoji="0" lang="en-US" sz="1800" b="1" i="0" u="none" strike="noStrike" kern="1200" cap="none" spc="10" normalizeH="0" baseline="0" noProof="0">
                <a:ln>
                  <a:noFill/>
                </a:ln>
                <a:solidFill>
                  <a:srgbClr val="3C3C3C"/>
                </a:solidFill>
                <a:effectLst/>
                <a:uLnTx/>
                <a:uFillTx/>
                <a:latin typeface="Calibri"/>
                <a:ea typeface="+mn-ea"/>
                <a:cs typeface="+mn-cs"/>
              </a:rPr>
              <a:t>work related issues causing poor adherence of treatment.</a:t>
            </a:r>
          </a:p>
          <a:p>
            <a:pPr marL="182880" marR="0" lvl="0" indent="-182880" algn="l" defTabSz="914400" rtl="0" eaLnBrk="1" fontAlgn="auto" latinLnBrk="0" hangingPunct="1">
              <a:lnSpc>
                <a:spcPct val="100000"/>
              </a:lnSpc>
              <a:spcBef>
                <a:spcPts val="0"/>
              </a:spcBef>
              <a:spcAft>
                <a:spcPts val="0"/>
              </a:spcAft>
              <a:buClr>
                <a:srgbClr val="FE6B2B"/>
              </a:buClr>
              <a:buSzPct val="80000"/>
              <a:buFont typeface="Arial" pitchFamily="34" charset="0"/>
              <a:buChar char="•"/>
              <a:tabLst/>
              <a:defRPr/>
            </a:pPr>
            <a:r>
              <a:rPr kumimoji="0" lang="en-US" sz="1800" b="0" i="0" u="none" strike="noStrike" kern="1200" cap="none" spc="10" normalizeH="0" baseline="0" noProof="0">
                <a:ln>
                  <a:noFill/>
                </a:ln>
                <a:solidFill>
                  <a:srgbClr val="3C3C3C"/>
                </a:solidFill>
                <a:effectLst/>
                <a:uLnTx/>
                <a:uFillTx/>
                <a:latin typeface="Calibri"/>
                <a:ea typeface="+mn-ea"/>
                <a:cs typeface="+mn-cs"/>
              </a:rPr>
              <a:t>The second mode is simply due to </a:t>
            </a:r>
            <a:r>
              <a:rPr kumimoji="0" lang="en-US" sz="1800" b="1" i="0" u="none" strike="noStrike" kern="1200" cap="none" spc="10" normalizeH="0" baseline="0" noProof="0">
                <a:ln>
                  <a:noFill/>
                </a:ln>
                <a:solidFill>
                  <a:srgbClr val="3C3C3C"/>
                </a:solidFill>
                <a:effectLst/>
                <a:uLnTx/>
                <a:uFillTx/>
                <a:latin typeface="Calibri"/>
                <a:ea typeface="+mn-ea"/>
                <a:cs typeface="+mn-cs"/>
              </a:rPr>
              <a:t>progressive age</a:t>
            </a:r>
            <a:r>
              <a:rPr kumimoji="0" lang="en-US" sz="1800" b="0" i="0" u="none" strike="noStrike" kern="1200" cap="none" spc="10" normalizeH="0" baseline="0" noProof="0">
                <a:ln>
                  <a:noFill/>
                </a:ln>
                <a:solidFill>
                  <a:srgbClr val="3C3C3C"/>
                </a:solidFill>
                <a:effectLst/>
                <a:uLnTx/>
                <a:uFillTx/>
                <a:latin typeface="Calibri"/>
                <a:ea typeface="+mn-ea"/>
                <a:cs typeface="+mn-cs"/>
              </a:rPr>
              <a:t> related diseases</a:t>
            </a:r>
            <a:endParaRPr kumimoji="0" lang="en-US" sz="1800" b="0" i="0" u="none" strike="noStrike" kern="1200" cap="none" spc="10" normalizeH="0" baseline="0" noProof="0" dirty="0">
              <a:ln>
                <a:noFill/>
              </a:ln>
              <a:solidFill>
                <a:srgbClr val="3C3C3C"/>
              </a:solidFill>
              <a:effectLst/>
              <a:uLnTx/>
              <a:uFillTx/>
              <a:latin typeface="Calibri"/>
              <a:ea typeface="+mn-ea"/>
              <a:cs typeface="+mn-cs"/>
            </a:endParaRPr>
          </a:p>
        </p:txBody>
      </p:sp>
      <p:pic>
        <p:nvPicPr>
          <p:cNvPr id="9" name="Picture 10" descr="A screenshot of a social media post&#10;&#10;Description generated with very high confidence">
            <a:extLst>
              <a:ext uri="{FF2B5EF4-FFF2-40B4-BE49-F238E27FC236}">
                <a16:creationId xmlns:a16="http://schemas.microsoft.com/office/drawing/2014/main" id="{6222048A-5ED3-4885-9CE4-A0E0724CB1F8}"/>
              </a:ext>
            </a:extLst>
          </p:cNvPr>
          <p:cNvPicPr>
            <a:picLocks noChangeAspect="1"/>
          </p:cNvPicPr>
          <p:nvPr/>
        </p:nvPicPr>
        <p:blipFill rotWithShape="1">
          <a:blip r:embed="rId4"/>
          <a:srcRect l="11751" t="52034" r="37095" b="10186"/>
          <a:stretch/>
        </p:blipFill>
        <p:spPr>
          <a:xfrm>
            <a:off x="6247208" y="3644856"/>
            <a:ext cx="5553197" cy="2300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068323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242F-491E-4345-BA6E-6CE9F88DDA66}"/>
              </a:ext>
            </a:extLst>
          </p:cNvPr>
          <p:cNvSpPr>
            <a:spLocks noGrp="1"/>
          </p:cNvSpPr>
          <p:nvPr>
            <p:ph type="title"/>
          </p:nvPr>
        </p:nvSpPr>
        <p:spPr>
          <a:xfrm>
            <a:off x="558440" y="765313"/>
            <a:ext cx="10972092" cy="524999"/>
          </a:xfrm>
        </p:spPr>
        <p:txBody>
          <a:bodyPr/>
          <a:lstStyle/>
          <a:p>
            <a:r>
              <a:rPr lang="en-US" sz="3200" dirty="0"/>
              <a:t>Marital Status</a:t>
            </a:r>
          </a:p>
        </p:txBody>
      </p:sp>
      <p:sp>
        <p:nvSpPr>
          <p:cNvPr id="3" name="Content Placeholder 2">
            <a:extLst>
              <a:ext uri="{FF2B5EF4-FFF2-40B4-BE49-F238E27FC236}">
                <a16:creationId xmlns:a16="http://schemas.microsoft.com/office/drawing/2014/main" id="{969A64BF-8F8A-469E-AD84-39039331AEBB}"/>
              </a:ext>
            </a:extLst>
          </p:cNvPr>
          <p:cNvSpPr>
            <a:spLocks noGrp="1"/>
          </p:cNvSpPr>
          <p:nvPr>
            <p:ph idx="1"/>
          </p:nvPr>
        </p:nvSpPr>
        <p:spPr>
          <a:xfrm>
            <a:off x="558440" y="1828800"/>
            <a:ext cx="5209750" cy="4351337"/>
          </a:xfrm>
        </p:spPr>
        <p:txBody>
          <a:bodyPr vert="horz" lIns="91440" tIns="45720" rIns="91440" bIns="45720" rtlCol="0" anchor="t">
            <a:normAutofit/>
          </a:bodyPr>
          <a:lstStyle/>
          <a:p>
            <a:r>
              <a:rPr lang="en-US" dirty="0"/>
              <a:t>Marital status has a biased trend to those individuals who were </a:t>
            </a:r>
            <a:r>
              <a:rPr lang="en-US" b="1" dirty="0"/>
              <a:t>separated. </a:t>
            </a:r>
          </a:p>
          <a:p>
            <a:r>
              <a:rPr lang="en-US" dirty="0"/>
              <a:t>This could be because most people who are 'separated', I.e. not legally divorced, due to the lack of a spouse could have a </a:t>
            </a:r>
            <a:r>
              <a:rPr lang="en-US" b="1" dirty="0"/>
              <a:t>greater negligence to health.</a:t>
            </a:r>
            <a:endParaRPr lang="en-US" dirty="0"/>
          </a:p>
          <a:p>
            <a:r>
              <a:rPr lang="en-US" dirty="0"/>
              <a:t>Divorced, by the American law, generally entails people who have been </a:t>
            </a:r>
            <a:r>
              <a:rPr lang="en-US" i="1" dirty="0"/>
              <a:t>legally separated</a:t>
            </a:r>
            <a:r>
              <a:rPr lang="en-US" dirty="0"/>
              <a:t>.</a:t>
            </a:r>
          </a:p>
        </p:txBody>
      </p:sp>
      <p:pic>
        <p:nvPicPr>
          <p:cNvPr id="4" name="Picture 4" descr="A screenshot of a social media post&#10;&#10;Description generated with very high confidence">
            <a:extLst>
              <a:ext uri="{FF2B5EF4-FFF2-40B4-BE49-F238E27FC236}">
                <a16:creationId xmlns:a16="http://schemas.microsoft.com/office/drawing/2014/main" id="{C8323B0A-F412-440C-B6CF-105925CF406E}"/>
              </a:ext>
            </a:extLst>
          </p:cNvPr>
          <p:cNvPicPr>
            <a:picLocks noChangeAspect="1"/>
          </p:cNvPicPr>
          <p:nvPr/>
        </p:nvPicPr>
        <p:blipFill rotWithShape="1">
          <a:blip r:embed="rId3"/>
          <a:srcRect l="10576" t="34831" r="41990" b="3558"/>
          <a:stretch/>
        </p:blipFill>
        <p:spPr>
          <a:xfrm>
            <a:off x="6044486" y="2002799"/>
            <a:ext cx="4864895" cy="3536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4" descr="A screenshot of a social media post&#10;&#10;Description generated with very high confidence">
            <a:extLst>
              <a:ext uri="{FF2B5EF4-FFF2-40B4-BE49-F238E27FC236}">
                <a16:creationId xmlns:a16="http://schemas.microsoft.com/office/drawing/2014/main" id="{690DE959-78DA-4185-A317-57D66A4FA2F5}"/>
              </a:ext>
            </a:extLst>
          </p:cNvPr>
          <p:cNvPicPr>
            <a:picLocks noChangeAspect="1"/>
          </p:cNvPicPr>
          <p:nvPr/>
        </p:nvPicPr>
        <p:blipFill rotWithShape="1">
          <a:blip r:embed="rId3"/>
          <a:srcRect l="10576" t="19065" r="71309" b="67290"/>
          <a:stretch/>
        </p:blipFill>
        <p:spPr>
          <a:xfrm>
            <a:off x="8770510" y="2303307"/>
            <a:ext cx="1857896" cy="783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281471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25B3-641A-4EAF-ADCF-AC3AC2B7F83C}"/>
              </a:ext>
            </a:extLst>
          </p:cNvPr>
          <p:cNvSpPr>
            <a:spLocks noGrp="1"/>
          </p:cNvSpPr>
          <p:nvPr>
            <p:ph type="title"/>
          </p:nvPr>
        </p:nvSpPr>
        <p:spPr>
          <a:xfrm>
            <a:off x="609954" y="593035"/>
            <a:ext cx="10972092" cy="524999"/>
          </a:xfrm>
        </p:spPr>
        <p:txBody>
          <a:bodyPr/>
          <a:lstStyle/>
          <a:p>
            <a:r>
              <a:rPr lang="en-US" sz="3200" dirty="0"/>
              <a:t>Charlson's Comorbidity Index</a:t>
            </a:r>
          </a:p>
        </p:txBody>
      </p:sp>
      <p:sp>
        <p:nvSpPr>
          <p:cNvPr id="3" name="Content Placeholder 2">
            <a:extLst>
              <a:ext uri="{FF2B5EF4-FFF2-40B4-BE49-F238E27FC236}">
                <a16:creationId xmlns:a16="http://schemas.microsoft.com/office/drawing/2014/main" id="{76BD3EB4-FD31-486F-99A4-DD7A5303C8F0}"/>
              </a:ext>
            </a:extLst>
          </p:cNvPr>
          <p:cNvSpPr>
            <a:spLocks noGrp="1"/>
          </p:cNvSpPr>
          <p:nvPr>
            <p:ph idx="1"/>
          </p:nvPr>
        </p:nvSpPr>
        <p:spPr/>
        <p:txBody>
          <a:bodyPr vert="horz" lIns="91440" tIns="45720" rIns="91440" bIns="45720" rtlCol="0" anchor="t">
            <a:normAutofit/>
          </a:bodyPr>
          <a:lstStyle/>
          <a:p>
            <a:r>
              <a:rPr lang="en-US" dirty="0"/>
              <a:t>CCI is a commonly used</a:t>
            </a:r>
            <a:r>
              <a:rPr lang="en-US" b="1" dirty="0"/>
              <a:t> 'points' system</a:t>
            </a:r>
            <a:r>
              <a:rPr lang="en-US" dirty="0"/>
              <a:t> for deriving a factor based on the risk factor of a disease. </a:t>
            </a:r>
          </a:p>
          <a:p>
            <a:r>
              <a:rPr lang="en-US" dirty="0"/>
              <a:t>The exact points system </a:t>
            </a:r>
            <a:r>
              <a:rPr lang="en-US" b="1" dirty="0"/>
              <a:t>starts from 1 to 6</a:t>
            </a:r>
            <a:r>
              <a:rPr lang="en-US" dirty="0"/>
              <a:t> (AIDS, Malignant Cancer)</a:t>
            </a:r>
          </a:p>
          <a:p>
            <a:r>
              <a:rPr lang="en-US" dirty="0"/>
              <a:t>Through the ICD9_Codes we </a:t>
            </a:r>
            <a:r>
              <a:rPr lang="en-US" b="1" dirty="0"/>
              <a:t>assign a CCI value to each record</a:t>
            </a:r>
            <a:r>
              <a:rPr lang="en-US" dirty="0"/>
              <a:t> and use it in our model.</a:t>
            </a:r>
          </a:p>
          <a:p>
            <a:r>
              <a:rPr lang="en-US" dirty="0"/>
              <a:t>As can be seen, it has a weak positive correlation.</a:t>
            </a:r>
          </a:p>
        </p:txBody>
      </p:sp>
      <p:pic>
        <p:nvPicPr>
          <p:cNvPr id="4" name="Picture 4" descr="A screenshot of a computer&#10;&#10;Description generated with very high confidence">
            <a:extLst>
              <a:ext uri="{FF2B5EF4-FFF2-40B4-BE49-F238E27FC236}">
                <a16:creationId xmlns:a16="http://schemas.microsoft.com/office/drawing/2014/main" id="{B4DE71E2-6E05-489C-B5A8-A88DB74ACA09}"/>
              </a:ext>
            </a:extLst>
          </p:cNvPr>
          <p:cNvPicPr>
            <a:picLocks noChangeAspect="1"/>
          </p:cNvPicPr>
          <p:nvPr/>
        </p:nvPicPr>
        <p:blipFill rotWithShape="1">
          <a:blip r:embed="rId3"/>
          <a:srcRect l="23888" t="28889" r="25215" b="10833"/>
          <a:stretch/>
        </p:blipFill>
        <p:spPr>
          <a:xfrm>
            <a:off x="7081630" y="3429416"/>
            <a:ext cx="4864409" cy="3233355"/>
          </a:xfrm>
          <a:prstGeom prst="rect">
            <a:avLst/>
          </a:prstGeom>
        </p:spPr>
      </p:pic>
    </p:spTree>
    <p:extLst>
      <p:ext uri="{BB962C8B-B14F-4D97-AF65-F5344CB8AC3E}">
        <p14:creationId xmlns:p14="http://schemas.microsoft.com/office/powerpoint/2010/main" val="263601455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7240-3367-4B6C-BAF2-9B552BE3C5A1}"/>
              </a:ext>
            </a:extLst>
          </p:cNvPr>
          <p:cNvSpPr>
            <a:spLocks noGrp="1"/>
          </p:cNvSpPr>
          <p:nvPr>
            <p:ph type="title"/>
          </p:nvPr>
        </p:nvSpPr>
        <p:spPr/>
        <p:txBody>
          <a:bodyPr/>
          <a:lstStyle/>
          <a:p>
            <a:r>
              <a:rPr lang="en-US" sz="3200" dirty="0"/>
              <a:t>Total Emergencies Within 6 Months</a:t>
            </a:r>
          </a:p>
        </p:txBody>
      </p:sp>
      <p:sp>
        <p:nvSpPr>
          <p:cNvPr id="3" name="Content Placeholder 2">
            <a:extLst>
              <a:ext uri="{FF2B5EF4-FFF2-40B4-BE49-F238E27FC236}">
                <a16:creationId xmlns:a16="http://schemas.microsoft.com/office/drawing/2014/main" id="{2F5CC75A-E08B-4A36-9334-DE4F70115F52}"/>
              </a:ext>
            </a:extLst>
          </p:cNvPr>
          <p:cNvSpPr>
            <a:spLocks noGrp="1"/>
          </p:cNvSpPr>
          <p:nvPr>
            <p:ph idx="1"/>
          </p:nvPr>
        </p:nvSpPr>
        <p:spPr/>
        <p:txBody>
          <a:bodyPr vert="horz" lIns="91440" tIns="45720" rIns="91440" bIns="45720" rtlCol="0" anchor="t">
            <a:normAutofit/>
          </a:bodyPr>
          <a:lstStyle/>
          <a:p>
            <a:r>
              <a:rPr lang="en-US" dirty="0"/>
              <a:t>Another commonly used metric is the number of </a:t>
            </a:r>
            <a:r>
              <a:rPr lang="en-US" b="1" dirty="0"/>
              <a:t>emergency admits within 6 months. </a:t>
            </a:r>
          </a:p>
          <a:p>
            <a:r>
              <a:rPr lang="en-US" dirty="0"/>
              <a:t>We evaluate this by adding up all emergency admits </a:t>
            </a:r>
            <a:r>
              <a:rPr lang="en-US" b="1" dirty="0"/>
              <a:t>from 6 months prior</a:t>
            </a:r>
            <a:r>
              <a:rPr lang="en-US" dirty="0"/>
              <a:t> to the current admission in question.</a:t>
            </a:r>
          </a:p>
          <a:p>
            <a:r>
              <a:rPr lang="en-US" dirty="0"/>
              <a:t>As can be seen it has a very strong                                                                  </a:t>
            </a:r>
            <a:r>
              <a:rPr lang="en-US" b="1" dirty="0"/>
              <a:t>positive correlation.</a:t>
            </a:r>
          </a:p>
        </p:txBody>
      </p:sp>
      <p:pic>
        <p:nvPicPr>
          <p:cNvPr id="4" name="Picture 4" descr="A screenshot of a cell phone&#10;&#10;Description generated with very high confidence">
            <a:extLst>
              <a:ext uri="{FF2B5EF4-FFF2-40B4-BE49-F238E27FC236}">
                <a16:creationId xmlns:a16="http://schemas.microsoft.com/office/drawing/2014/main" id="{6F841B42-26AB-4858-BD37-E8E4463E3907}"/>
              </a:ext>
            </a:extLst>
          </p:cNvPr>
          <p:cNvPicPr>
            <a:picLocks noChangeAspect="1"/>
          </p:cNvPicPr>
          <p:nvPr/>
        </p:nvPicPr>
        <p:blipFill rotWithShape="1">
          <a:blip r:embed="rId3"/>
          <a:srcRect l="23269" t="29228" r="25021" b="9941"/>
          <a:stretch/>
        </p:blipFill>
        <p:spPr>
          <a:xfrm>
            <a:off x="5897217" y="2922518"/>
            <a:ext cx="5830967" cy="3859916"/>
          </a:xfrm>
          <a:prstGeom prst="rect">
            <a:avLst/>
          </a:prstGeom>
        </p:spPr>
      </p:pic>
    </p:spTree>
    <p:extLst>
      <p:ext uri="{BB962C8B-B14F-4D97-AF65-F5344CB8AC3E}">
        <p14:creationId xmlns:p14="http://schemas.microsoft.com/office/powerpoint/2010/main" val="31438657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315B-D780-468F-A828-F2911D0E1211}"/>
              </a:ext>
            </a:extLst>
          </p:cNvPr>
          <p:cNvSpPr>
            <a:spLocks noGrp="1"/>
          </p:cNvSpPr>
          <p:nvPr>
            <p:ph type="title"/>
          </p:nvPr>
        </p:nvSpPr>
        <p:spPr/>
        <p:txBody>
          <a:bodyPr/>
          <a:lstStyle/>
          <a:p>
            <a:r>
              <a:rPr lang="en-US" sz="3200" dirty="0"/>
              <a:t>Final Cleanup and Feature Engineering</a:t>
            </a:r>
          </a:p>
        </p:txBody>
      </p:sp>
      <p:sp>
        <p:nvSpPr>
          <p:cNvPr id="3" name="Content Placeholder 2">
            <a:extLst>
              <a:ext uri="{FF2B5EF4-FFF2-40B4-BE49-F238E27FC236}">
                <a16:creationId xmlns:a16="http://schemas.microsoft.com/office/drawing/2014/main" id="{85B65EFA-C007-4DEF-B852-9200769D44B0}"/>
              </a:ext>
            </a:extLst>
          </p:cNvPr>
          <p:cNvSpPr>
            <a:spLocks noGrp="1"/>
          </p:cNvSpPr>
          <p:nvPr>
            <p:ph idx="1"/>
          </p:nvPr>
        </p:nvSpPr>
        <p:spPr>
          <a:xfrm>
            <a:off x="609956" y="905998"/>
            <a:ext cx="9753244" cy="5123885"/>
          </a:xfrm>
        </p:spPr>
        <p:txBody>
          <a:bodyPr vert="horz" lIns="91440" tIns="45720" rIns="91440" bIns="45720" rtlCol="0" anchor="t">
            <a:noAutofit/>
          </a:bodyPr>
          <a:lstStyle/>
          <a:p>
            <a:r>
              <a:rPr lang="en-US" sz="2000" dirty="0"/>
              <a:t>Prior to finalizing our datasets, a few operations are necessary:</a:t>
            </a:r>
          </a:p>
          <a:p>
            <a:pPr lvl="1"/>
            <a:r>
              <a:rPr lang="en-US" spc="10" dirty="0">
                <a:solidFill>
                  <a:schemeClr val="tx1"/>
                </a:solidFill>
              </a:rPr>
              <a:t>Removing </a:t>
            </a:r>
            <a:r>
              <a:rPr lang="en-US" b="1" spc="10" dirty="0">
                <a:solidFill>
                  <a:schemeClr val="tx1"/>
                </a:solidFill>
              </a:rPr>
              <a:t>duplicate </a:t>
            </a:r>
            <a:r>
              <a:rPr lang="en-US" spc="10" dirty="0">
                <a:solidFill>
                  <a:schemeClr val="tx1"/>
                </a:solidFill>
              </a:rPr>
              <a:t>records</a:t>
            </a:r>
          </a:p>
          <a:p>
            <a:pPr lvl="1"/>
            <a:r>
              <a:rPr lang="en-US" spc="10" dirty="0">
                <a:solidFill>
                  <a:schemeClr val="tx1"/>
                </a:solidFill>
              </a:rPr>
              <a:t>Dropping all </a:t>
            </a:r>
            <a:r>
              <a:rPr lang="en-US" b="1" spc="10" dirty="0">
                <a:solidFill>
                  <a:schemeClr val="tx1"/>
                </a:solidFill>
              </a:rPr>
              <a:t>patient identification parameters</a:t>
            </a:r>
            <a:r>
              <a:rPr lang="en-US" spc="10" dirty="0">
                <a:solidFill>
                  <a:schemeClr val="tx1"/>
                </a:solidFill>
              </a:rPr>
              <a:t> (</a:t>
            </a:r>
            <a:r>
              <a:rPr lang="en-US" spc="10" dirty="0" err="1">
                <a:solidFill>
                  <a:schemeClr val="tx1"/>
                </a:solidFill>
              </a:rPr>
              <a:t>eg</a:t>
            </a:r>
            <a:r>
              <a:rPr lang="en-US" spc="10" dirty="0">
                <a:solidFill>
                  <a:schemeClr val="tx1"/>
                </a:solidFill>
              </a:rPr>
              <a:t> subject ID) which don’t contribute to readmissions</a:t>
            </a:r>
          </a:p>
          <a:p>
            <a:pPr lvl="1"/>
            <a:r>
              <a:rPr lang="en-US" spc="10" dirty="0">
                <a:solidFill>
                  <a:schemeClr val="tx1"/>
                </a:solidFill>
              </a:rPr>
              <a:t>Dropping </a:t>
            </a:r>
            <a:r>
              <a:rPr lang="en-US" b="1" spc="10" dirty="0">
                <a:solidFill>
                  <a:schemeClr val="tx1"/>
                </a:solidFill>
              </a:rPr>
              <a:t>nan </a:t>
            </a:r>
            <a:r>
              <a:rPr lang="en-US" spc="10" dirty="0">
                <a:solidFill>
                  <a:schemeClr val="tx1"/>
                </a:solidFill>
              </a:rPr>
              <a:t>columns that are erroneously generated.</a:t>
            </a:r>
          </a:p>
          <a:p>
            <a:r>
              <a:rPr lang="en-US" sz="2000" dirty="0"/>
              <a:t>Regarding features:</a:t>
            </a:r>
          </a:p>
          <a:p>
            <a:pPr lvl="1"/>
            <a:r>
              <a:rPr lang="en-US" spc="10" dirty="0">
                <a:solidFill>
                  <a:schemeClr val="tx1"/>
                </a:solidFill>
              </a:rPr>
              <a:t>We can generate a </a:t>
            </a:r>
            <a:r>
              <a:rPr lang="en-US" b="1" spc="10" dirty="0">
                <a:solidFill>
                  <a:schemeClr val="tx1"/>
                </a:solidFill>
              </a:rPr>
              <a:t>chi-square correlation for each of the variables</a:t>
            </a:r>
            <a:r>
              <a:rPr lang="en-US" spc="10" dirty="0">
                <a:solidFill>
                  <a:schemeClr val="tx1"/>
                </a:solidFill>
              </a:rPr>
              <a:t> to check their impact. A lot of it is a reiteration of the visualizations in a mathematical sense.</a:t>
            </a:r>
            <a:endParaRPr lang="en-US" dirty="0">
              <a:solidFill>
                <a:schemeClr val="tx1"/>
              </a:solidFill>
            </a:endParaRPr>
          </a:p>
          <a:p>
            <a:pPr lvl="1"/>
            <a:r>
              <a:rPr lang="en-US" b="1" spc="10" dirty="0">
                <a:solidFill>
                  <a:schemeClr val="tx1"/>
                </a:solidFill>
              </a:rPr>
              <a:t>Converting features to an acceptable input</a:t>
            </a:r>
            <a:r>
              <a:rPr lang="en-US" spc="10" dirty="0">
                <a:solidFill>
                  <a:schemeClr val="tx1"/>
                </a:solidFill>
              </a:rPr>
              <a:t> format for Python's ML algorithms.</a:t>
            </a:r>
          </a:p>
          <a:p>
            <a:pPr lvl="1"/>
            <a:r>
              <a:rPr lang="en-US" spc="10" dirty="0">
                <a:solidFill>
                  <a:schemeClr val="tx1"/>
                </a:solidFill>
              </a:rPr>
              <a:t>The p values of some features (according to Chi Square) are given.    Given a significance level of </a:t>
            </a:r>
            <a:r>
              <a:rPr lang="en-US" b="1" spc="10" dirty="0">
                <a:solidFill>
                  <a:schemeClr val="tx1"/>
                </a:solidFill>
              </a:rPr>
              <a:t>0.10</a:t>
            </a:r>
            <a:r>
              <a:rPr lang="en-US" spc="10" dirty="0">
                <a:solidFill>
                  <a:schemeClr val="tx1"/>
                </a:solidFill>
              </a:rPr>
              <a:t>, they all can be rejected from</a:t>
            </a:r>
          </a:p>
          <a:p>
            <a:pPr marL="274320" lvl="1" indent="0">
              <a:buNone/>
            </a:pPr>
            <a:r>
              <a:rPr lang="en-US" spc="10" dirty="0">
                <a:solidFill>
                  <a:schemeClr val="tx1"/>
                </a:solidFill>
              </a:rPr>
              <a:t>   the Null hypothesis. Thus, they are </a:t>
            </a:r>
            <a:r>
              <a:rPr lang="en-US" b="1" spc="10" dirty="0">
                <a:solidFill>
                  <a:schemeClr val="tx1"/>
                </a:solidFill>
              </a:rPr>
              <a:t>statistically insignificant</a:t>
            </a:r>
            <a:r>
              <a:rPr lang="en-US" spc="10" dirty="0">
                <a:solidFill>
                  <a:schemeClr val="tx1"/>
                </a:solidFill>
              </a:rPr>
              <a:t>.</a:t>
            </a:r>
            <a:endParaRPr lang="en-US" dirty="0">
              <a:solidFill>
                <a:schemeClr val="tx1"/>
              </a:solidFill>
            </a:endParaRPr>
          </a:p>
        </p:txBody>
      </p:sp>
      <p:pic>
        <p:nvPicPr>
          <p:cNvPr id="4" name="Picture 4" descr="A screenshot of a social media post&#10;&#10;Description generated with very high confidence">
            <a:extLst>
              <a:ext uri="{FF2B5EF4-FFF2-40B4-BE49-F238E27FC236}">
                <a16:creationId xmlns:a16="http://schemas.microsoft.com/office/drawing/2014/main" id="{5334E428-CF69-4185-AA2F-28ACFB9FFE51}"/>
              </a:ext>
            </a:extLst>
          </p:cNvPr>
          <p:cNvPicPr>
            <a:picLocks noChangeAspect="1"/>
          </p:cNvPicPr>
          <p:nvPr/>
        </p:nvPicPr>
        <p:blipFill rotWithShape="1">
          <a:blip r:embed="rId3"/>
          <a:srcRect l="10472" t="70826" r="75770" b="14495"/>
          <a:stretch/>
        </p:blipFill>
        <p:spPr>
          <a:xfrm>
            <a:off x="8770508" y="4750293"/>
            <a:ext cx="3134756" cy="1867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28317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EC1D-2498-4523-984D-EB49A2A5D454}"/>
              </a:ext>
            </a:extLst>
          </p:cNvPr>
          <p:cNvSpPr>
            <a:spLocks noGrp="1"/>
          </p:cNvSpPr>
          <p:nvPr>
            <p:ph type="title"/>
          </p:nvPr>
        </p:nvSpPr>
        <p:spPr/>
        <p:txBody>
          <a:bodyPr/>
          <a:lstStyle/>
          <a:p>
            <a:r>
              <a:rPr lang="en-US" sz="3200" dirty="0"/>
              <a:t>Building a Predictive Model</a:t>
            </a:r>
          </a:p>
        </p:txBody>
      </p:sp>
      <p:sp>
        <p:nvSpPr>
          <p:cNvPr id="3" name="Content Placeholder 2">
            <a:extLst>
              <a:ext uri="{FF2B5EF4-FFF2-40B4-BE49-F238E27FC236}">
                <a16:creationId xmlns:a16="http://schemas.microsoft.com/office/drawing/2014/main" id="{7AE1F42D-87FB-4805-82B0-D8E68065C319}"/>
              </a:ext>
            </a:extLst>
          </p:cNvPr>
          <p:cNvSpPr>
            <a:spLocks noGrp="1"/>
          </p:cNvSpPr>
          <p:nvPr>
            <p:ph idx="1"/>
          </p:nvPr>
        </p:nvSpPr>
        <p:spPr/>
        <p:txBody>
          <a:bodyPr vert="horz" lIns="91440" tIns="45720" rIns="91440" bIns="45720" rtlCol="0" anchor="t">
            <a:normAutofit/>
          </a:bodyPr>
          <a:lstStyle/>
          <a:p>
            <a:r>
              <a:rPr lang="en-US" dirty="0"/>
              <a:t>The models we apply (in order) are:</a:t>
            </a:r>
          </a:p>
          <a:p>
            <a:pPr lvl="1"/>
            <a:r>
              <a:rPr lang="en-US" b="1" spc="10" dirty="0">
                <a:solidFill>
                  <a:schemeClr val="tx1"/>
                </a:solidFill>
              </a:rPr>
              <a:t>Logistic Regression</a:t>
            </a:r>
            <a:endParaRPr lang="en-US" b="1" dirty="0">
              <a:solidFill>
                <a:schemeClr val="tx1"/>
              </a:solidFill>
            </a:endParaRPr>
          </a:p>
          <a:p>
            <a:pPr lvl="1"/>
            <a:r>
              <a:rPr lang="en-US" b="1" spc="10" dirty="0">
                <a:solidFill>
                  <a:schemeClr val="tx1"/>
                </a:solidFill>
              </a:rPr>
              <a:t>Support Vector Machines</a:t>
            </a:r>
          </a:p>
          <a:p>
            <a:pPr lvl="1"/>
            <a:r>
              <a:rPr lang="en-US" b="1" spc="10" dirty="0">
                <a:solidFill>
                  <a:schemeClr val="tx1"/>
                </a:solidFill>
              </a:rPr>
              <a:t>Random Forest Classifiers</a:t>
            </a:r>
          </a:p>
          <a:p>
            <a:pPr lvl="1"/>
            <a:r>
              <a:rPr lang="en-US" b="1" spc="10" dirty="0">
                <a:solidFill>
                  <a:schemeClr val="tx1"/>
                </a:solidFill>
              </a:rPr>
              <a:t>Neural Networks</a:t>
            </a:r>
          </a:p>
          <a:p>
            <a:r>
              <a:rPr lang="en-US" dirty="0"/>
              <a:t>Each of these are tuned using their hyperparameters to </a:t>
            </a:r>
            <a:r>
              <a:rPr lang="en-US" b="1" dirty="0"/>
              <a:t>multiclass classification. </a:t>
            </a:r>
          </a:p>
          <a:p>
            <a:r>
              <a:rPr lang="en-US" dirty="0"/>
              <a:t>Most of these only take numerical values, so for the purpose of simplicity we </a:t>
            </a:r>
            <a:r>
              <a:rPr lang="en-US" b="1" dirty="0"/>
              <a:t>one hot encode</a:t>
            </a:r>
            <a:r>
              <a:rPr lang="en-US" dirty="0"/>
              <a:t> all the categorical variables.</a:t>
            </a:r>
          </a:p>
          <a:p>
            <a:pPr lvl="1"/>
            <a:r>
              <a:rPr lang="en-US" spc="10" dirty="0">
                <a:solidFill>
                  <a:schemeClr val="tx1"/>
                </a:solidFill>
              </a:rPr>
              <a:t>One hot encoding simply makes </a:t>
            </a:r>
            <a:r>
              <a:rPr lang="en-US" b="1" spc="10" dirty="0">
                <a:solidFill>
                  <a:schemeClr val="tx1"/>
                </a:solidFill>
              </a:rPr>
              <a:t>every categorical value a feature</a:t>
            </a:r>
            <a:r>
              <a:rPr lang="en-US" spc="10" dirty="0">
                <a:solidFill>
                  <a:schemeClr val="tx1"/>
                </a:solidFill>
              </a:rPr>
              <a:t> unto itself which is represented in a </a:t>
            </a:r>
            <a:r>
              <a:rPr lang="en-US" b="1" spc="10" dirty="0">
                <a:solidFill>
                  <a:schemeClr val="tx1"/>
                </a:solidFill>
              </a:rPr>
              <a:t>binary format</a:t>
            </a:r>
            <a:r>
              <a:rPr lang="en-US" spc="1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56280431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5CCF-0DAA-4EC0-B969-26EACAFF3D59}"/>
              </a:ext>
            </a:extLst>
          </p:cNvPr>
          <p:cNvSpPr>
            <a:spLocks noGrp="1"/>
          </p:cNvSpPr>
          <p:nvPr>
            <p:ph type="title"/>
          </p:nvPr>
        </p:nvSpPr>
        <p:spPr/>
        <p:txBody>
          <a:bodyPr/>
          <a:lstStyle/>
          <a:p>
            <a:r>
              <a:rPr lang="en-US" sz="3200" dirty="0"/>
              <a:t>Imbalanced Data Handling</a:t>
            </a:r>
          </a:p>
        </p:txBody>
      </p:sp>
      <p:sp>
        <p:nvSpPr>
          <p:cNvPr id="3" name="Content Placeholder 2">
            <a:extLst>
              <a:ext uri="{FF2B5EF4-FFF2-40B4-BE49-F238E27FC236}">
                <a16:creationId xmlns:a16="http://schemas.microsoft.com/office/drawing/2014/main" id="{FDA532D0-07B1-4E0B-94E9-1C90F6B66CE8}"/>
              </a:ext>
            </a:extLst>
          </p:cNvPr>
          <p:cNvSpPr>
            <a:spLocks noGrp="1"/>
          </p:cNvSpPr>
          <p:nvPr>
            <p:ph idx="1"/>
          </p:nvPr>
        </p:nvSpPr>
        <p:spPr/>
        <p:txBody>
          <a:bodyPr vert="horz" lIns="91440" tIns="45720" rIns="91440" bIns="45720" rtlCol="0" anchor="t">
            <a:normAutofit/>
          </a:bodyPr>
          <a:lstStyle/>
          <a:p>
            <a:r>
              <a:rPr lang="en-US" dirty="0"/>
              <a:t>As is intuitively and statistically evident, the </a:t>
            </a:r>
            <a:r>
              <a:rPr lang="en-US" b="1" dirty="0"/>
              <a:t>number of 'non-readmissions' is much higher;</a:t>
            </a:r>
            <a:r>
              <a:rPr lang="en-US" dirty="0"/>
              <a:t> thus the model could simply predict everyone as 'not readmitted' and obtain a very high accuracy but with a </a:t>
            </a:r>
            <a:r>
              <a:rPr lang="en-US" b="1" dirty="0"/>
              <a:t>very high false negative rate as well</a:t>
            </a:r>
            <a:r>
              <a:rPr lang="en-US" dirty="0"/>
              <a:t> which is useless for our purposes.</a:t>
            </a:r>
          </a:p>
          <a:p>
            <a:r>
              <a:rPr lang="en-US" dirty="0"/>
              <a:t>To combat this we can do either of the two:</a:t>
            </a:r>
          </a:p>
          <a:p>
            <a:pPr lvl="1"/>
            <a:r>
              <a:rPr lang="en-US" b="1" spc="10" dirty="0">
                <a:solidFill>
                  <a:schemeClr val="tx1"/>
                </a:solidFill>
              </a:rPr>
              <a:t>Penalized weights</a:t>
            </a:r>
            <a:r>
              <a:rPr lang="en-US" spc="10" dirty="0">
                <a:solidFill>
                  <a:schemeClr val="tx1"/>
                </a:solidFill>
              </a:rPr>
              <a:t> for the function (called class weights in python)</a:t>
            </a:r>
          </a:p>
          <a:p>
            <a:pPr lvl="1"/>
            <a:r>
              <a:rPr lang="en-US" b="1" spc="10" dirty="0">
                <a:solidFill>
                  <a:schemeClr val="tx1"/>
                </a:solidFill>
              </a:rPr>
              <a:t>Over sampling</a:t>
            </a:r>
            <a:r>
              <a:rPr lang="en-US" spc="10" dirty="0">
                <a:solidFill>
                  <a:schemeClr val="tx1"/>
                </a:solidFill>
              </a:rPr>
              <a:t> of minority classes</a:t>
            </a:r>
          </a:p>
          <a:p>
            <a:r>
              <a:rPr lang="en-US" dirty="0"/>
              <a:t>In this use case, we use a synthetic data generating technique called SMOTE (Synthetic Minority Over Sampling Technique)</a:t>
            </a:r>
            <a:endParaRPr lang="en-US" spc="10" dirty="0"/>
          </a:p>
        </p:txBody>
      </p:sp>
    </p:spTree>
    <p:extLst>
      <p:ext uri="{BB962C8B-B14F-4D97-AF65-F5344CB8AC3E}">
        <p14:creationId xmlns:p14="http://schemas.microsoft.com/office/powerpoint/2010/main" val="281971667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687F-9240-4E60-B3C2-7AAE5B1769EB}"/>
              </a:ext>
            </a:extLst>
          </p:cNvPr>
          <p:cNvSpPr>
            <a:spLocks noGrp="1"/>
          </p:cNvSpPr>
          <p:nvPr>
            <p:ph type="title"/>
          </p:nvPr>
        </p:nvSpPr>
        <p:spPr/>
        <p:txBody>
          <a:bodyPr/>
          <a:lstStyle/>
          <a:p>
            <a:r>
              <a:rPr lang="en-US" sz="3200" dirty="0"/>
              <a:t>Data Splitting</a:t>
            </a:r>
          </a:p>
        </p:txBody>
      </p:sp>
      <p:sp>
        <p:nvSpPr>
          <p:cNvPr id="4" name="Rectangle 3">
            <a:extLst>
              <a:ext uri="{FF2B5EF4-FFF2-40B4-BE49-F238E27FC236}">
                <a16:creationId xmlns:a16="http://schemas.microsoft.com/office/drawing/2014/main" id="{436E9F9A-B5DE-4A86-A2B3-545BF88499B5}"/>
              </a:ext>
            </a:extLst>
          </p:cNvPr>
          <p:cNvSpPr/>
          <p:nvPr/>
        </p:nvSpPr>
        <p:spPr>
          <a:xfrm>
            <a:off x="942560" y="2781301"/>
            <a:ext cx="1585291" cy="1394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No Readmissions</a:t>
            </a:r>
          </a:p>
        </p:txBody>
      </p:sp>
      <p:sp>
        <p:nvSpPr>
          <p:cNvPr id="5" name="Rectangle 4">
            <a:extLst>
              <a:ext uri="{FF2B5EF4-FFF2-40B4-BE49-F238E27FC236}">
                <a16:creationId xmlns:a16="http://schemas.microsoft.com/office/drawing/2014/main" id="{59F3E26D-66A5-47FA-905B-2E10B9725305}"/>
              </a:ext>
            </a:extLst>
          </p:cNvPr>
          <p:cNvSpPr/>
          <p:nvPr/>
        </p:nvSpPr>
        <p:spPr>
          <a:xfrm>
            <a:off x="942559" y="4172777"/>
            <a:ext cx="1585291" cy="31805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Readmissions</a:t>
            </a:r>
          </a:p>
        </p:txBody>
      </p:sp>
      <p:sp>
        <p:nvSpPr>
          <p:cNvPr id="6" name="TextBox 5">
            <a:extLst>
              <a:ext uri="{FF2B5EF4-FFF2-40B4-BE49-F238E27FC236}">
                <a16:creationId xmlns:a16="http://schemas.microsoft.com/office/drawing/2014/main" id="{8986BC61-6659-4149-BBB3-9E881B828BBC}"/>
              </a:ext>
            </a:extLst>
          </p:cNvPr>
          <p:cNvSpPr txBox="1"/>
          <p:nvPr/>
        </p:nvSpPr>
        <p:spPr>
          <a:xfrm>
            <a:off x="359463" y="460844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Entire Data</a:t>
            </a:r>
          </a:p>
        </p:txBody>
      </p:sp>
      <p:sp>
        <p:nvSpPr>
          <p:cNvPr id="10" name="Rectangle 9">
            <a:extLst>
              <a:ext uri="{FF2B5EF4-FFF2-40B4-BE49-F238E27FC236}">
                <a16:creationId xmlns:a16="http://schemas.microsoft.com/office/drawing/2014/main" id="{29F24CE7-D379-4053-8862-F22D61B22AB6}"/>
              </a:ext>
            </a:extLst>
          </p:cNvPr>
          <p:cNvSpPr/>
          <p:nvPr/>
        </p:nvSpPr>
        <p:spPr>
          <a:xfrm>
            <a:off x="3535016" y="2168388"/>
            <a:ext cx="1585291" cy="972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No Readmissions</a:t>
            </a:r>
          </a:p>
        </p:txBody>
      </p:sp>
      <p:sp>
        <p:nvSpPr>
          <p:cNvPr id="11" name="Rectangle 10">
            <a:extLst>
              <a:ext uri="{FF2B5EF4-FFF2-40B4-BE49-F238E27FC236}">
                <a16:creationId xmlns:a16="http://schemas.microsoft.com/office/drawing/2014/main" id="{171D39E3-4C55-4E33-A8D6-F264182A1D89}"/>
              </a:ext>
            </a:extLst>
          </p:cNvPr>
          <p:cNvSpPr/>
          <p:nvPr/>
        </p:nvSpPr>
        <p:spPr>
          <a:xfrm>
            <a:off x="3535015" y="3137450"/>
            <a:ext cx="1585291" cy="1606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a:ea typeface="+mn-ea"/>
                <a:cs typeface="+mn-cs"/>
              </a:rPr>
              <a:t>Readmissions</a:t>
            </a:r>
          </a:p>
        </p:txBody>
      </p:sp>
      <p:sp>
        <p:nvSpPr>
          <p:cNvPr id="12" name="Rectangle 11">
            <a:extLst>
              <a:ext uri="{FF2B5EF4-FFF2-40B4-BE49-F238E27FC236}">
                <a16:creationId xmlns:a16="http://schemas.microsoft.com/office/drawing/2014/main" id="{44782A5F-5D0A-4119-A9D0-FF62C2328D66}"/>
              </a:ext>
            </a:extLst>
          </p:cNvPr>
          <p:cNvSpPr/>
          <p:nvPr/>
        </p:nvSpPr>
        <p:spPr>
          <a:xfrm>
            <a:off x="3535015" y="4901648"/>
            <a:ext cx="1585291" cy="284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7AE740EE-C537-406C-A0DF-51AD28495C29}"/>
              </a:ext>
            </a:extLst>
          </p:cNvPr>
          <p:cNvSpPr/>
          <p:nvPr/>
        </p:nvSpPr>
        <p:spPr>
          <a:xfrm>
            <a:off x="3535014" y="5183254"/>
            <a:ext cx="1585291" cy="5301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14" name="Straight Arrow Connector 13">
            <a:extLst>
              <a:ext uri="{FF2B5EF4-FFF2-40B4-BE49-F238E27FC236}">
                <a16:creationId xmlns:a16="http://schemas.microsoft.com/office/drawing/2014/main" id="{3D013535-975C-40CC-9B9D-CC2E0B338583}"/>
              </a:ext>
            </a:extLst>
          </p:cNvPr>
          <p:cNvCxnSpPr/>
          <p:nvPr/>
        </p:nvCxnSpPr>
        <p:spPr>
          <a:xfrm flipV="1">
            <a:off x="2618422" y="3391200"/>
            <a:ext cx="632792" cy="50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0AE152-5B45-4246-A9F6-CA15269E1806}"/>
              </a:ext>
            </a:extLst>
          </p:cNvPr>
          <p:cNvCxnSpPr>
            <a:cxnSpLocks/>
          </p:cNvCxnSpPr>
          <p:nvPr/>
        </p:nvCxnSpPr>
        <p:spPr>
          <a:xfrm>
            <a:off x="2605169" y="4494442"/>
            <a:ext cx="803414" cy="36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491F42-81C7-41B8-9389-CB55637DDC05}"/>
              </a:ext>
            </a:extLst>
          </p:cNvPr>
          <p:cNvSpPr txBox="1"/>
          <p:nvPr/>
        </p:nvSpPr>
        <p:spPr>
          <a:xfrm>
            <a:off x="2951919" y="335776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Train</a:t>
            </a:r>
          </a:p>
        </p:txBody>
      </p:sp>
      <p:sp>
        <p:nvSpPr>
          <p:cNvPr id="17" name="TextBox 16">
            <a:extLst>
              <a:ext uri="{FF2B5EF4-FFF2-40B4-BE49-F238E27FC236}">
                <a16:creationId xmlns:a16="http://schemas.microsoft.com/office/drawing/2014/main" id="{01FEF32C-50EA-4DCE-A6C2-25FC2C45435E}"/>
              </a:ext>
            </a:extLst>
          </p:cNvPr>
          <p:cNvSpPr txBox="1"/>
          <p:nvPr/>
        </p:nvSpPr>
        <p:spPr>
          <a:xfrm>
            <a:off x="2935354" y="533731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Test</a:t>
            </a:r>
          </a:p>
        </p:txBody>
      </p:sp>
      <p:sp>
        <p:nvSpPr>
          <p:cNvPr id="18" name="Rectangle 17">
            <a:extLst>
              <a:ext uri="{FF2B5EF4-FFF2-40B4-BE49-F238E27FC236}">
                <a16:creationId xmlns:a16="http://schemas.microsoft.com/office/drawing/2014/main" id="{84EA97C9-90BC-4BE4-868E-F5D706B5DF52}"/>
              </a:ext>
            </a:extLst>
          </p:cNvPr>
          <p:cNvSpPr/>
          <p:nvPr/>
        </p:nvSpPr>
        <p:spPr>
          <a:xfrm>
            <a:off x="6566448" y="2938667"/>
            <a:ext cx="1585291" cy="8564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Readmissions</a:t>
            </a:r>
          </a:p>
        </p:txBody>
      </p:sp>
      <p:cxnSp>
        <p:nvCxnSpPr>
          <p:cNvPr id="19" name="Straight Arrow Connector 18">
            <a:extLst>
              <a:ext uri="{FF2B5EF4-FFF2-40B4-BE49-F238E27FC236}">
                <a16:creationId xmlns:a16="http://schemas.microsoft.com/office/drawing/2014/main" id="{CB07F38F-F782-485A-AA3A-D407FF13BFDC}"/>
              </a:ext>
            </a:extLst>
          </p:cNvPr>
          <p:cNvCxnSpPr>
            <a:cxnSpLocks/>
          </p:cNvCxnSpPr>
          <p:nvPr/>
        </p:nvCxnSpPr>
        <p:spPr>
          <a:xfrm>
            <a:off x="5235726" y="3222235"/>
            <a:ext cx="1171161" cy="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1BEEBC-180E-4CAF-A892-D042E89A8D13}"/>
              </a:ext>
            </a:extLst>
          </p:cNvPr>
          <p:cNvSpPr/>
          <p:nvPr/>
        </p:nvSpPr>
        <p:spPr>
          <a:xfrm>
            <a:off x="6566452" y="1969605"/>
            <a:ext cx="1585291" cy="972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No Readmissions</a:t>
            </a:r>
          </a:p>
        </p:txBody>
      </p:sp>
      <p:sp>
        <p:nvSpPr>
          <p:cNvPr id="21" name="TextBox 20">
            <a:extLst>
              <a:ext uri="{FF2B5EF4-FFF2-40B4-BE49-F238E27FC236}">
                <a16:creationId xmlns:a16="http://schemas.microsoft.com/office/drawing/2014/main" id="{A73BCF9D-10DD-473C-B7B2-F19779A66B41}"/>
              </a:ext>
            </a:extLst>
          </p:cNvPr>
          <p:cNvSpPr txBox="1"/>
          <p:nvPr/>
        </p:nvSpPr>
        <p:spPr>
          <a:xfrm>
            <a:off x="4417941" y="285253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SMOTE</a:t>
            </a:r>
          </a:p>
        </p:txBody>
      </p:sp>
      <p:cxnSp>
        <p:nvCxnSpPr>
          <p:cNvPr id="23" name="Straight Arrow Connector 22">
            <a:extLst>
              <a:ext uri="{FF2B5EF4-FFF2-40B4-BE49-F238E27FC236}">
                <a16:creationId xmlns:a16="http://schemas.microsoft.com/office/drawing/2014/main" id="{E55865D5-9B3F-4974-A703-88738D033E3B}"/>
              </a:ext>
            </a:extLst>
          </p:cNvPr>
          <p:cNvCxnSpPr>
            <a:cxnSpLocks/>
          </p:cNvCxnSpPr>
          <p:nvPr/>
        </p:nvCxnSpPr>
        <p:spPr>
          <a:xfrm flipH="1">
            <a:off x="7317974" y="3967668"/>
            <a:ext cx="4968" cy="525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CFB516F-312A-45E0-AEB5-D5948FA94F71}"/>
              </a:ext>
            </a:extLst>
          </p:cNvPr>
          <p:cNvSpPr/>
          <p:nvPr/>
        </p:nvSpPr>
        <p:spPr>
          <a:xfrm>
            <a:off x="6566448" y="4611754"/>
            <a:ext cx="1585291" cy="85642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Machine Learning Algorithm</a:t>
            </a:r>
            <a:endParaRPr kumimoji="0" lang="en-US" sz="2400" b="1" i="0" u="none" strike="noStrike" kern="1200" cap="none" spc="0" normalizeH="0" baseline="0" noProof="0">
              <a:ln>
                <a:noFill/>
              </a:ln>
              <a:solidFill>
                <a:srgbClr val="FFFFFF"/>
              </a:solidFill>
              <a:effectLst/>
              <a:uLnTx/>
              <a:uFillTx/>
              <a:latin typeface="Calibri"/>
              <a:ea typeface="+mn-ea"/>
              <a:cs typeface="+mn-cs"/>
            </a:endParaRPr>
          </a:p>
        </p:txBody>
      </p:sp>
      <p:cxnSp>
        <p:nvCxnSpPr>
          <p:cNvPr id="25" name="Straight Arrow Connector 24">
            <a:extLst>
              <a:ext uri="{FF2B5EF4-FFF2-40B4-BE49-F238E27FC236}">
                <a16:creationId xmlns:a16="http://schemas.microsoft.com/office/drawing/2014/main" id="{61E87AE6-5BCB-42C4-8683-1EF44B12C7DF}"/>
              </a:ext>
            </a:extLst>
          </p:cNvPr>
          <p:cNvCxnSpPr/>
          <p:nvPr/>
        </p:nvCxnSpPr>
        <p:spPr>
          <a:xfrm flipH="1" flipV="1">
            <a:off x="5327381" y="5080016"/>
            <a:ext cx="1007165" cy="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CDF63B1-A9F7-4A0C-B4DD-880B90B6C2D5}"/>
              </a:ext>
            </a:extLst>
          </p:cNvPr>
          <p:cNvSpPr txBox="1"/>
          <p:nvPr/>
        </p:nvSpPr>
        <p:spPr>
          <a:xfrm>
            <a:off x="5337310" y="4575312"/>
            <a:ext cx="99557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3C"/>
                </a:solidFill>
                <a:effectLst/>
                <a:uLnTx/>
                <a:uFillTx/>
                <a:latin typeface="Calibri"/>
                <a:ea typeface="+mn-ea"/>
                <a:cs typeface="+mn-cs"/>
              </a:rPr>
              <a:t>Algorithm Testing</a:t>
            </a:r>
          </a:p>
        </p:txBody>
      </p:sp>
      <p:cxnSp>
        <p:nvCxnSpPr>
          <p:cNvPr id="27" name="Straight Arrow Connector 26">
            <a:extLst>
              <a:ext uri="{FF2B5EF4-FFF2-40B4-BE49-F238E27FC236}">
                <a16:creationId xmlns:a16="http://schemas.microsoft.com/office/drawing/2014/main" id="{CD5495C1-BF18-405E-B918-9DD874E11BAB}"/>
              </a:ext>
            </a:extLst>
          </p:cNvPr>
          <p:cNvCxnSpPr/>
          <p:nvPr/>
        </p:nvCxnSpPr>
        <p:spPr>
          <a:xfrm>
            <a:off x="5192119" y="5253667"/>
            <a:ext cx="1090405" cy="47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FD9A59B-08FA-415B-8EC2-F1BAD170DFAB}"/>
              </a:ext>
            </a:extLst>
          </p:cNvPr>
          <p:cNvSpPr/>
          <p:nvPr/>
        </p:nvSpPr>
        <p:spPr>
          <a:xfrm>
            <a:off x="6366423" y="5792854"/>
            <a:ext cx="1585291" cy="47542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nstantia"/>
                <a:ea typeface="+mn-ea"/>
                <a:cs typeface="Arial"/>
              </a:rPr>
              <a:t>Results</a:t>
            </a:r>
            <a:endParaRPr kumimoji="0" lang="en-US" sz="2400" b="0" i="0" u="none" strike="noStrike" kern="1200" cap="none" spc="0" normalizeH="0" baseline="0" noProof="0" dirty="0">
              <a:ln>
                <a:noFill/>
              </a:ln>
              <a:solidFill>
                <a:srgbClr val="000000"/>
              </a:solidFill>
              <a:effectLst/>
              <a:uLnTx/>
              <a:uFillTx/>
              <a:latin typeface="Constantia"/>
              <a:ea typeface="+mn-ea"/>
              <a:cs typeface="Arial"/>
            </a:endParaRPr>
          </a:p>
        </p:txBody>
      </p:sp>
    </p:spTree>
    <p:extLst>
      <p:ext uri="{BB962C8B-B14F-4D97-AF65-F5344CB8AC3E}">
        <p14:creationId xmlns:p14="http://schemas.microsoft.com/office/powerpoint/2010/main" val="190288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5998-6614-4B71-BED9-2E7F1633BC8E}"/>
              </a:ext>
            </a:extLst>
          </p:cNvPr>
          <p:cNvSpPr>
            <a:spLocks noGrp="1"/>
          </p:cNvSpPr>
          <p:nvPr>
            <p:ph type="title"/>
          </p:nvPr>
        </p:nvSpPr>
        <p:spPr>
          <a:xfrm>
            <a:off x="609954" y="540213"/>
            <a:ext cx="10972092" cy="524999"/>
          </a:xfrm>
        </p:spPr>
        <p:txBody>
          <a:bodyPr/>
          <a:lstStyle/>
          <a:p>
            <a:r>
              <a:rPr lang="en-US" sz="3200" dirty="0"/>
              <a:t>Evaluation Metrics</a:t>
            </a:r>
          </a:p>
        </p:txBody>
      </p:sp>
      <p:sp>
        <p:nvSpPr>
          <p:cNvPr id="3" name="Content Placeholder 2">
            <a:extLst>
              <a:ext uri="{FF2B5EF4-FFF2-40B4-BE49-F238E27FC236}">
                <a16:creationId xmlns:a16="http://schemas.microsoft.com/office/drawing/2014/main" id="{F3BDA64B-C56A-48A6-8116-074CECB878C3}"/>
              </a:ext>
            </a:extLst>
          </p:cNvPr>
          <p:cNvSpPr>
            <a:spLocks noGrp="1"/>
          </p:cNvSpPr>
          <p:nvPr>
            <p:ph idx="1"/>
          </p:nvPr>
        </p:nvSpPr>
        <p:spPr/>
        <p:txBody>
          <a:bodyPr vert="horz" lIns="91440" tIns="45720" rIns="91440" bIns="45720" rtlCol="0" anchor="t">
            <a:normAutofit/>
          </a:bodyPr>
          <a:lstStyle/>
          <a:p>
            <a:r>
              <a:rPr lang="en-US" sz="2000" dirty="0"/>
              <a:t>For evaluating algorithms we use</a:t>
            </a:r>
          </a:p>
          <a:p>
            <a:pPr lvl="1">
              <a:buFont typeface="Wingdings 2" pitchFamily="34" charset="0"/>
              <a:buChar char=""/>
            </a:pPr>
            <a:r>
              <a:rPr lang="en-US" spc="10" dirty="0">
                <a:solidFill>
                  <a:srgbClr val="000000"/>
                </a:solidFill>
              </a:rPr>
              <a:t>Accuracy</a:t>
            </a:r>
          </a:p>
          <a:p>
            <a:pPr lvl="1">
              <a:buFont typeface="Wingdings 2" pitchFamily="34" charset="0"/>
              <a:buChar char=""/>
            </a:pPr>
            <a:r>
              <a:rPr lang="en-US" spc="10" dirty="0">
                <a:solidFill>
                  <a:srgbClr val="000000"/>
                </a:solidFill>
              </a:rPr>
              <a:t>Confusion Matrix</a:t>
            </a:r>
          </a:p>
          <a:p>
            <a:pPr lvl="1">
              <a:buFont typeface="Wingdings 2" pitchFamily="34" charset="0"/>
              <a:buChar char=""/>
            </a:pPr>
            <a:r>
              <a:rPr lang="en-US" spc="10" dirty="0">
                <a:solidFill>
                  <a:srgbClr val="000000"/>
                </a:solidFill>
              </a:rPr>
              <a:t>Classification Reports</a:t>
            </a:r>
            <a:endParaRPr lang="en-US" dirty="0"/>
          </a:p>
          <a:p>
            <a:pPr lvl="1">
              <a:buFont typeface="Wingdings 2" pitchFamily="34" charset="0"/>
              <a:buChar char=""/>
            </a:pPr>
            <a:r>
              <a:rPr lang="en-US" spc="10" dirty="0">
                <a:solidFill>
                  <a:srgbClr val="000000"/>
                </a:solidFill>
              </a:rPr>
              <a:t>AUC</a:t>
            </a:r>
          </a:p>
          <a:p>
            <a:r>
              <a:rPr lang="en-US" sz="2000" dirty="0">
                <a:solidFill>
                  <a:srgbClr val="000000"/>
                </a:solidFill>
              </a:rPr>
              <a:t>For us, the main area of concern is erroneously classifying actual readmissions as non-readmissions. I.e. the </a:t>
            </a:r>
            <a:r>
              <a:rPr lang="en-US" sz="2000" b="1" dirty="0">
                <a:solidFill>
                  <a:srgbClr val="000000"/>
                </a:solidFill>
              </a:rPr>
              <a:t>False Negative</a:t>
            </a:r>
            <a:r>
              <a:rPr lang="en-US" sz="2000" dirty="0">
                <a:solidFill>
                  <a:srgbClr val="000000"/>
                </a:solidFill>
              </a:rPr>
              <a:t> rates are more consequential than the </a:t>
            </a:r>
            <a:r>
              <a:rPr lang="en-US" sz="2000" b="1" dirty="0">
                <a:solidFill>
                  <a:srgbClr val="000000"/>
                </a:solidFill>
              </a:rPr>
              <a:t>False Positive</a:t>
            </a:r>
            <a:r>
              <a:rPr lang="en-US" sz="2000" dirty="0">
                <a:solidFill>
                  <a:srgbClr val="000000"/>
                </a:solidFill>
              </a:rPr>
              <a:t> rates.</a:t>
            </a:r>
            <a:endParaRPr lang="en-US" sz="2000" spc="0" dirty="0">
              <a:solidFill>
                <a:srgbClr val="262626"/>
              </a:solidFill>
            </a:endParaRPr>
          </a:p>
        </p:txBody>
      </p:sp>
      <p:sp>
        <p:nvSpPr>
          <p:cNvPr id="12" name="TextBox 11">
            <a:extLst>
              <a:ext uri="{FF2B5EF4-FFF2-40B4-BE49-F238E27FC236}">
                <a16:creationId xmlns:a16="http://schemas.microsoft.com/office/drawing/2014/main" id="{CFB58305-E788-48EC-BA6F-D9CE3EBB0BAC}"/>
              </a:ext>
            </a:extLst>
          </p:cNvPr>
          <p:cNvSpPr txBox="1"/>
          <p:nvPr/>
        </p:nvSpPr>
        <p:spPr>
          <a:xfrm>
            <a:off x="609600" y="4108174"/>
            <a:ext cx="7315199" cy="171329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l" defTabSz="1219170" rtl="0" eaLnBrk="1" fontAlgn="auto" latinLnBrk="0" hangingPunct="1">
              <a:lnSpc>
                <a:spcPct val="95000"/>
              </a:lnSpc>
              <a:spcBef>
                <a:spcPts val="1400"/>
              </a:spcBef>
              <a:spcAft>
                <a:spcPts val="200"/>
              </a:spcAft>
              <a:buClrTx/>
              <a:buSzTx/>
              <a:tabLst/>
              <a:defRPr/>
            </a:pPr>
            <a:endParaRPr lang="en-US" sz="2000" b="0" i="0" u="none" strike="noStrike" kern="1200" cap="none" spc="0" baseline="0" noProof="0" dirty="0">
              <a:solidFill>
                <a:srgbClr val="3C3C3C"/>
              </a:solidFill>
              <a:latin typeface="Calibri"/>
              <a:cs typeface="Calibri"/>
            </a:endParaRPr>
          </a:p>
          <a:p>
            <a:pPr marL="182880" marR="0" lvl="0" indent="-182880" algn="l" defTabSz="1219170" rtl="0" eaLnBrk="1" fontAlgn="auto" latinLnBrk="0" hangingPunct="1">
              <a:lnSpc>
                <a:spcPct val="95000"/>
              </a:lnSpc>
              <a:spcBef>
                <a:spcPts val="1400"/>
              </a:spcBef>
              <a:spcAft>
                <a:spcPts val="200"/>
              </a:spcAft>
              <a:buClrTx/>
              <a:buSzTx/>
              <a:buFontTx/>
              <a:buChar char="•"/>
              <a:tabLst/>
              <a:defRPr/>
            </a:pPr>
            <a:r>
              <a:rPr kumimoji="0" lang="en-US" sz="2000" b="0" i="0" u="none" strike="noStrike" kern="1200" cap="none" spc="0" normalizeH="0" baseline="0" noProof="0" dirty="0">
                <a:ln>
                  <a:noFill/>
                </a:ln>
                <a:solidFill>
                  <a:srgbClr val="3C3C3C"/>
                </a:solidFill>
                <a:effectLst/>
                <a:uLnTx/>
                <a:uFillTx/>
                <a:latin typeface="Calibri"/>
                <a:ea typeface="+mn-ea"/>
                <a:cs typeface="+mn-cs"/>
              </a:rPr>
              <a:t>Our priority is </a:t>
            </a:r>
            <a:r>
              <a:rPr kumimoji="0" lang="en-US" sz="2000" b="1" i="0" u="none" strike="noStrike" kern="1200" cap="none" spc="0" normalizeH="0" baseline="0" noProof="0" dirty="0">
                <a:ln>
                  <a:noFill/>
                </a:ln>
                <a:solidFill>
                  <a:srgbClr val="3C3C3C"/>
                </a:solidFill>
                <a:effectLst/>
                <a:uLnTx/>
                <a:uFillTx/>
                <a:latin typeface="Calibri"/>
                <a:ea typeface="+mn-ea"/>
                <a:cs typeface="+mn-cs"/>
              </a:rPr>
              <a:t>reducing the false negatives.</a:t>
            </a:r>
            <a:endParaRPr kumimoji="0" lang="en-US" sz="2000" b="0" i="0" u="none" strike="noStrike" kern="1200" cap="none" spc="0" normalizeH="0" baseline="0" noProof="0" dirty="0">
              <a:ln>
                <a:noFill/>
              </a:ln>
              <a:solidFill>
                <a:srgbClr val="3C3C3C"/>
              </a:solidFill>
              <a:effectLst/>
              <a:uLnTx/>
              <a:uFillTx/>
              <a:latin typeface="Calibri"/>
              <a:ea typeface="+mn-ea"/>
              <a:cs typeface="+mn-cs"/>
            </a:endParaRPr>
          </a:p>
          <a:p>
            <a:pPr marL="182880" marR="0" lvl="0" indent="-182880" algn="l" defTabSz="1219170" rtl="0" eaLnBrk="1" fontAlgn="auto" latinLnBrk="0" hangingPunct="1">
              <a:lnSpc>
                <a:spcPct val="95000"/>
              </a:lnSpc>
              <a:spcBef>
                <a:spcPts val="1400"/>
              </a:spcBef>
              <a:spcAft>
                <a:spcPts val="200"/>
              </a:spcAft>
              <a:buClrTx/>
              <a:buSzTx/>
              <a:buFontTx/>
              <a:buChar char="•"/>
              <a:tabLst/>
              <a:defRPr/>
            </a:pPr>
            <a:endParaRPr kumimoji="0" lang="en-US" sz="2000" b="0" i="0" u="none" strike="noStrike" kern="1200" cap="none" spc="0" normalizeH="0" baseline="0" noProof="0" dirty="0">
              <a:ln>
                <a:noFill/>
              </a:ln>
              <a:solidFill>
                <a:srgbClr val="3C3C3C"/>
              </a:solidFill>
              <a:effectLst/>
              <a:uLnTx/>
              <a:uFillTx/>
              <a:latin typeface="Calibri"/>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3C"/>
              </a:solidFill>
              <a:effectLst/>
              <a:uLnTx/>
              <a:uFillTx/>
              <a:latin typeface="Calibri"/>
              <a:ea typeface="+mn-ea"/>
              <a:cs typeface="+mn-cs"/>
            </a:endParaRPr>
          </a:p>
        </p:txBody>
      </p:sp>
    </p:spTree>
    <p:extLst>
      <p:ext uri="{BB962C8B-B14F-4D97-AF65-F5344CB8AC3E}">
        <p14:creationId xmlns:p14="http://schemas.microsoft.com/office/powerpoint/2010/main" val="21440387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11D5-8B18-483F-B7C4-7F8F3EF1D6B3}"/>
              </a:ext>
            </a:extLst>
          </p:cNvPr>
          <p:cNvSpPr>
            <a:spLocks noGrp="1"/>
          </p:cNvSpPr>
          <p:nvPr>
            <p:ph type="title"/>
          </p:nvPr>
        </p:nvSpPr>
        <p:spPr>
          <a:xfrm>
            <a:off x="571598" y="622307"/>
            <a:ext cx="10972092" cy="524999"/>
          </a:xfrm>
        </p:spPr>
        <p:txBody>
          <a:bodyPr/>
          <a:lstStyle/>
          <a:p>
            <a:r>
              <a:rPr lang="en-US" sz="3200" dirty="0"/>
              <a:t>The Stakeholders</a:t>
            </a:r>
          </a:p>
        </p:txBody>
      </p:sp>
      <p:sp>
        <p:nvSpPr>
          <p:cNvPr id="3" name="Content Placeholder 2">
            <a:extLst>
              <a:ext uri="{FF2B5EF4-FFF2-40B4-BE49-F238E27FC236}">
                <a16:creationId xmlns:a16="http://schemas.microsoft.com/office/drawing/2014/main" id="{0A1880FA-BB71-4B01-BC32-1E7FED10B50D}"/>
              </a:ext>
            </a:extLst>
          </p:cNvPr>
          <p:cNvSpPr>
            <a:spLocks noGrp="1"/>
          </p:cNvSpPr>
          <p:nvPr>
            <p:ph idx="1"/>
          </p:nvPr>
        </p:nvSpPr>
        <p:spPr>
          <a:xfrm>
            <a:off x="957072" y="1431235"/>
            <a:ext cx="4688769" cy="4351337"/>
          </a:xfrm>
        </p:spPr>
        <p:txBody>
          <a:bodyPr vert="horz" lIns="91440" tIns="45720" rIns="91440" bIns="45720" rtlCol="0" anchor="t">
            <a:normAutofit lnSpcReduction="10000"/>
          </a:bodyPr>
          <a:lstStyle/>
          <a:p>
            <a:r>
              <a:rPr lang="en-US" dirty="0"/>
              <a:t>This model is aimed at 3 major factors:</a:t>
            </a:r>
          </a:p>
          <a:p>
            <a:pPr lvl="1"/>
            <a:r>
              <a:rPr lang="en-US" b="1" spc="10" dirty="0">
                <a:solidFill>
                  <a:schemeClr val="tx1"/>
                </a:solidFill>
              </a:rPr>
              <a:t>Improving lives </a:t>
            </a:r>
            <a:r>
              <a:rPr lang="en-US" spc="10" dirty="0">
                <a:solidFill>
                  <a:schemeClr val="tx1"/>
                </a:solidFill>
              </a:rPr>
              <a:t>of patients</a:t>
            </a:r>
          </a:p>
          <a:p>
            <a:pPr lvl="1"/>
            <a:r>
              <a:rPr lang="en-US" spc="10" dirty="0">
                <a:solidFill>
                  <a:schemeClr val="tx1"/>
                </a:solidFill>
              </a:rPr>
              <a:t>Reducing the </a:t>
            </a:r>
            <a:r>
              <a:rPr lang="en-US" b="1" spc="10" dirty="0">
                <a:solidFill>
                  <a:schemeClr val="tx1"/>
                </a:solidFill>
              </a:rPr>
              <a:t>burden on the healthcare system</a:t>
            </a:r>
          </a:p>
          <a:p>
            <a:pPr lvl="1"/>
            <a:r>
              <a:rPr lang="en-US" spc="10" dirty="0">
                <a:solidFill>
                  <a:schemeClr val="tx1"/>
                </a:solidFill>
              </a:rPr>
              <a:t>Reducing money spent by </a:t>
            </a:r>
            <a:r>
              <a:rPr lang="en-US" b="1" spc="10" dirty="0">
                <a:solidFill>
                  <a:schemeClr val="tx1"/>
                </a:solidFill>
              </a:rPr>
              <a:t>insurance firms</a:t>
            </a:r>
          </a:p>
          <a:p>
            <a:r>
              <a:rPr lang="en-US" dirty="0"/>
              <a:t>This number blows up to </a:t>
            </a:r>
            <a:r>
              <a:rPr lang="en-US" b="1" dirty="0"/>
              <a:t>$26 billion annually </a:t>
            </a:r>
            <a:r>
              <a:rPr lang="en-US" dirty="0"/>
              <a:t>for Medicare insurance.</a:t>
            </a:r>
            <a:endParaRPr lang="en-US" b="1" dirty="0"/>
          </a:p>
          <a:p>
            <a:r>
              <a:rPr lang="en-US" b="1" dirty="0"/>
              <a:t>$17 billion </a:t>
            </a:r>
            <a:r>
              <a:rPr lang="en-US" dirty="0"/>
              <a:t>of this is considered 'potentially avoidable'.</a:t>
            </a:r>
          </a:p>
          <a:p>
            <a:endParaRPr lang="en-US" spc="10" dirty="0"/>
          </a:p>
          <a:p>
            <a:endParaRPr lang="en-US" b="1" dirty="0"/>
          </a:p>
          <a:p>
            <a:endParaRPr lang="en-US" b="1" dirty="0"/>
          </a:p>
        </p:txBody>
      </p:sp>
      <p:pic>
        <p:nvPicPr>
          <p:cNvPr id="4" name="Picture 4" descr="A screenshot of a cell phone&#10;&#10;Description generated with very high confidence">
            <a:extLst>
              <a:ext uri="{FF2B5EF4-FFF2-40B4-BE49-F238E27FC236}">
                <a16:creationId xmlns:a16="http://schemas.microsoft.com/office/drawing/2014/main" id="{6A0747BA-F97B-48EF-8306-874AFCE00FDD}"/>
              </a:ext>
            </a:extLst>
          </p:cNvPr>
          <p:cNvPicPr>
            <a:picLocks noChangeAspect="1"/>
          </p:cNvPicPr>
          <p:nvPr/>
        </p:nvPicPr>
        <p:blipFill rotWithShape="1">
          <a:blip r:embed="rId3"/>
          <a:srcRect l="8317" t="8896" r="-189" b="4601"/>
          <a:stretch/>
        </p:blipFill>
        <p:spPr>
          <a:xfrm>
            <a:off x="6189279" y="1656521"/>
            <a:ext cx="5694094" cy="3357175"/>
          </a:xfrm>
          <a:prstGeom prst="rect">
            <a:avLst/>
          </a:prstGeom>
        </p:spPr>
      </p:pic>
      <p:sp>
        <p:nvSpPr>
          <p:cNvPr id="5" name="TextBox 4">
            <a:extLst>
              <a:ext uri="{FF2B5EF4-FFF2-40B4-BE49-F238E27FC236}">
                <a16:creationId xmlns:a16="http://schemas.microsoft.com/office/drawing/2014/main" id="{B70C7E1B-6041-4480-A9A8-5373AA84365F}"/>
              </a:ext>
            </a:extLst>
          </p:cNvPr>
          <p:cNvSpPr txBox="1"/>
          <p:nvPr/>
        </p:nvSpPr>
        <p:spPr>
          <a:xfrm>
            <a:off x="7288695" y="5215134"/>
            <a:ext cx="405185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3C"/>
                </a:solidFill>
                <a:effectLst/>
                <a:uLnTx/>
                <a:uFillTx/>
                <a:latin typeface="Arial"/>
                <a:ea typeface="+mn-ea"/>
                <a:cs typeface="Arial"/>
              </a:rPr>
              <a:t>Courtesy: USFC study (2013)</a:t>
            </a:r>
          </a:p>
        </p:txBody>
      </p:sp>
    </p:spTree>
    <p:extLst>
      <p:ext uri="{BB962C8B-B14F-4D97-AF65-F5344CB8AC3E}">
        <p14:creationId xmlns:p14="http://schemas.microsoft.com/office/powerpoint/2010/main" val="327148649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F96A-0D21-4B0E-8B5D-306CA1CA478E}"/>
              </a:ext>
            </a:extLst>
          </p:cNvPr>
          <p:cNvSpPr>
            <a:spLocks noGrp="1"/>
          </p:cNvSpPr>
          <p:nvPr>
            <p:ph type="title"/>
          </p:nvPr>
        </p:nvSpPr>
        <p:spPr>
          <a:xfrm>
            <a:off x="1261872" y="516835"/>
            <a:ext cx="9692640" cy="402962"/>
          </a:xfrm>
        </p:spPr>
        <p:txBody>
          <a:bodyPr/>
          <a:lstStyle/>
          <a:p>
            <a:r>
              <a:rPr lang="en-US" sz="3200" dirty="0"/>
              <a:t>Summary</a:t>
            </a:r>
          </a:p>
        </p:txBody>
      </p:sp>
      <p:graphicFrame>
        <p:nvGraphicFramePr>
          <p:cNvPr id="4" name="Table 4">
            <a:extLst>
              <a:ext uri="{FF2B5EF4-FFF2-40B4-BE49-F238E27FC236}">
                <a16:creationId xmlns:a16="http://schemas.microsoft.com/office/drawing/2014/main" id="{563AE3EA-D8CE-4AAF-B970-5BEA74F4BA72}"/>
              </a:ext>
            </a:extLst>
          </p:cNvPr>
          <p:cNvGraphicFramePr>
            <a:graphicFrameLocks noGrp="1"/>
          </p:cNvGraphicFramePr>
          <p:nvPr>
            <p:ph idx="1"/>
            <p:extLst>
              <p:ext uri="{D42A27DB-BD31-4B8C-83A1-F6EECF244321}">
                <p14:modId xmlns:p14="http://schemas.microsoft.com/office/powerpoint/2010/main" val="1816922313"/>
              </p:ext>
            </p:extLst>
          </p:nvPr>
        </p:nvGraphicFramePr>
        <p:xfrm>
          <a:off x="1262062" y="1057275"/>
          <a:ext cx="9564963" cy="3200400"/>
        </p:xfrm>
        <a:graphic>
          <a:graphicData uri="http://schemas.openxmlformats.org/drawingml/2006/table">
            <a:tbl>
              <a:tblPr firstRow="1" bandRow="1">
                <a:tableStyleId>{5C22544A-7EE6-4342-B048-85BDC9FD1C3A}</a:tableStyleId>
              </a:tblPr>
              <a:tblGrid>
                <a:gridCol w="3188321">
                  <a:extLst>
                    <a:ext uri="{9D8B030D-6E8A-4147-A177-3AD203B41FA5}">
                      <a16:colId xmlns:a16="http://schemas.microsoft.com/office/drawing/2014/main" val="3745133074"/>
                    </a:ext>
                  </a:extLst>
                </a:gridCol>
                <a:gridCol w="3188321">
                  <a:extLst>
                    <a:ext uri="{9D8B030D-6E8A-4147-A177-3AD203B41FA5}">
                      <a16:colId xmlns:a16="http://schemas.microsoft.com/office/drawing/2014/main" val="155828878"/>
                    </a:ext>
                  </a:extLst>
                </a:gridCol>
                <a:gridCol w="3188321">
                  <a:extLst>
                    <a:ext uri="{9D8B030D-6E8A-4147-A177-3AD203B41FA5}">
                      <a16:colId xmlns:a16="http://schemas.microsoft.com/office/drawing/2014/main" val="3043318106"/>
                    </a:ext>
                  </a:extLst>
                </a:gridCol>
              </a:tblGrid>
              <a:tr h="370840">
                <a:tc>
                  <a:txBody>
                    <a:bodyPr/>
                    <a:lstStyle/>
                    <a:p>
                      <a:pPr>
                        <a:buNone/>
                      </a:pPr>
                      <a:r>
                        <a:rPr lang="en-US" sz="2000" dirty="0"/>
                        <a:t>Model</a:t>
                      </a:r>
                    </a:p>
                  </a:txBody>
                  <a:tcPr/>
                </a:tc>
                <a:tc>
                  <a:txBody>
                    <a:bodyPr/>
                    <a:lstStyle/>
                    <a:p>
                      <a:pPr>
                        <a:buNone/>
                      </a:pPr>
                      <a:r>
                        <a:rPr lang="en-US" sz="2000" dirty="0"/>
                        <a:t>Accuracy</a:t>
                      </a:r>
                    </a:p>
                  </a:txBody>
                  <a:tcPr/>
                </a:tc>
                <a:tc>
                  <a:txBody>
                    <a:bodyPr/>
                    <a:lstStyle/>
                    <a:p>
                      <a:pPr>
                        <a:buNone/>
                      </a:pPr>
                      <a:r>
                        <a:rPr lang="en-US" sz="2000" dirty="0"/>
                        <a:t>Comments</a:t>
                      </a:r>
                    </a:p>
                  </a:txBody>
                  <a:tcPr/>
                </a:tc>
                <a:extLst>
                  <a:ext uri="{0D108BD9-81ED-4DB2-BD59-A6C34878D82A}">
                    <a16:rowId xmlns:a16="http://schemas.microsoft.com/office/drawing/2014/main" val="36773463"/>
                  </a:ext>
                </a:extLst>
              </a:tr>
              <a:tr h="370840">
                <a:tc>
                  <a:txBody>
                    <a:bodyPr/>
                    <a:lstStyle/>
                    <a:p>
                      <a:pPr>
                        <a:buNone/>
                      </a:pPr>
                      <a:r>
                        <a:rPr lang="en-US" sz="2000" dirty="0"/>
                        <a:t>Logistic Regression</a:t>
                      </a:r>
                    </a:p>
                  </a:txBody>
                  <a:tcPr/>
                </a:tc>
                <a:tc>
                  <a:txBody>
                    <a:bodyPr/>
                    <a:lstStyle/>
                    <a:p>
                      <a:pPr>
                        <a:buNone/>
                      </a:pPr>
                      <a:r>
                        <a:rPr lang="en-US" sz="2000" dirty="0"/>
                        <a:t>67%-69%</a:t>
                      </a:r>
                    </a:p>
                    <a:p>
                      <a:pPr lvl="0">
                        <a:buNone/>
                      </a:pPr>
                      <a:r>
                        <a:rPr lang="en-US" sz="2000" dirty="0"/>
                        <a:t>AUC 0.66</a:t>
                      </a:r>
                    </a:p>
                  </a:txBody>
                  <a:tcPr/>
                </a:tc>
                <a:tc>
                  <a:txBody>
                    <a:bodyPr/>
                    <a:lstStyle/>
                    <a:p>
                      <a:pPr>
                        <a:buNone/>
                      </a:pPr>
                      <a:r>
                        <a:rPr lang="en-US" sz="2000" dirty="0"/>
                        <a:t>Reasonable false negative predictions.</a:t>
                      </a:r>
                    </a:p>
                  </a:txBody>
                  <a:tcPr/>
                </a:tc>
                <a:extLst>
                  <a:ext uri="{0D108BD9-81ED-4DB2-BD59-A6C34878D82A}">
                    <a16:rowId xmlns:a16="http://schemas.microsoft.com/office/drawing/2014/main" val="535937462"/>
                  </a:ext>
                </a:extLst>
              </a:tr>
              <a:tr h="370840">
                <a:tc>
                  <a:txBody>
                    <a:bodyPr/>
                    <a:lstStyle/>
                    <a:p>
                      <a:pPr>
                        <a:buNone/>
                      </a:pPr>
                      <a:r>
                        <a:rPr lang="en-US" sz="2000" dirty="0"/>
                        <a:t>Support Vector Machines</a:t>
                      </a:r>
                    </a:p>
                  </a:txBody>
                  <a:tcPr/>
                </a:tc>
                <a:tc>
                  <a:txBody>
                    <a:bodyPr/>
                    <a:lstStyle/>
                    <a:p>
                      <a:pPr>
                        <a:buNone/>
                      </a:pPr>
                      <a:r>
                        <a:rPr lang="en-US" sz="2000" dirty="0"/>
                        <a:t>74%</a:t>
                      </a:r>
                    </a:p>
                  </a:txBody>
                  <a:tcPr/>
                </a:tc>
                <a:tc>
                  <a:txBody>
                    <a:bodyPr/>
                    <a:lstStyle/>
                    <a:p>
                      <a:pPr>
                        <a:buNone/>
                      </a:pPr>
                      <a:r>
                        <a:rPr lang="en-US" sz="2000" dirty="0"/>
                        <a:t>Good predictions for class 0. Random predictions for class 1.</a:t>
                      </a:r>
                    </a:p>
                  </a:txBody>
                  <a:tcPr/>
                </a:tc>
                <a:extLst>
                  <a:ext uri="{0D108BD9-81ED-4DB2-BD59-A6C34878D82A}">
                    <a16:rowId xmlns:a16="http://schemas.microsoft.com/office/drawing/2014/main" val="3139718163"/>
                  </a:ext>
                </a:extLst>
              </a:tr>
              <a:tr h="370840">
                <a:tc>
                  <a:txBody>
                    <a:bodyPr/>
                    <a:lstStyle/>
                    <a:p>
                      <a:pPr>
                        <a:buNone/>
                      </a:pPr>
                      <a:r>
                        <a:rPr lang="en-US" sz="2000" dirty="0"/>
                        <a:t>Random Forests</a:t>
                      </a:r>
                    </a:p>
                  </a:txBody>
                  <a:tcPr/>
                </a:tc>
                <a:tc>
                  <a:txBody>
                    <a:bodyPr/>
                    <a:lstStyle/>
                    <a:p>
                      <a:pPr>
                        <a:buNone/>
                      </a:pPr>
                      <a:r>
                        <a:rPr lang="en-US" sz="2000" dirty="0"/>
                        <a:t>64%</a:t>
                      </a:r>
                    </a:p>
                  </a:txBody>
                  <a:tcPr/>
                </a:tc>
                <a:tc>
                  <a:txBody>
                    <a:bodyPr/>
                    <a:lstStyle/>
                    <a:p>
                      <a:pPr>
                        <a:buNone/>
                      </a:pPr>
                      <a:r>
                        <a:rPr lang="en-US" sz="2000" dirty="0"/>
                        <a:t>Not reliable. AUC only 0.54</a:t>
                      </a:r>
                    </a:p>
                  </a:txBody>
                  <a:tcPr/>
                </a:tc>
                <a:extLst>
                  <a:ext uri="{0D108BD9-81ED-4DB2-BD59-A6C34878D82A}">
                    <a16:rowId xmlns:a16="http://schemas.microsoft.com/office/drawing/2014/main" val="246525245"/>
                  </a:ext>
                </a:extLst>
              </a:tr>
              <a:tr h="370840">
                <a:tc>
                  <a:txBody>
                    <a:bodyPr/>
                    <a:lstStyle/>
                    <a:p>
                      <a:pPr>
                        <a:buNone/>
                      </a:pPr>
                      <a:r>
                        <a:rPr lang="en-US" sz="2000" dirty="0"/>
                        <a:t>Neural Networks</a:t>
                      </a:r>
                    </a:p>
                  </a:txBody>
                  <a:tcPr/>
                </a:tc>
                <a:tc>
                  <a:txBody>
                    <a:bodyPr/>
                    <a:lstStyle/>
                    <a:p>
                      <a:pPr>
                        <a:buNone/>
                      </a:pPr>
                      <a:r>
                        <a:rPr lang="en-US" sz="2000" dirty="0"/>
                        <a:t>92%</a:t>
                      </a:r>
                    </a:p>
                  </a:txBody>
                  <a:tcPr/>
                </a:tc>
                <a:tc>
                  <a:txBody>
                    <a:bodyPr/>
                    <a:lstStyle/>
                    <a:p>
                      <a:pPr lvl="0" algn="l">
                        <a:buNone/>
                      </a:pPr>
                      <a:r>
                        <a:rPr lang="en-US" sz="2000" dirty="0"/>
                        <a:t>Very poor learning for class 1.</a:t>
                      </a:r>
                      <a:endParaRPr lang="en-US" dirty="0"/>
                    </a:p>
                  </a:txBody>
                  <a:tcPr/>
                </a:tc>
                <a:extLst>
                  <a:ext uri="{0D108BD9-81ED-4DB2-BD59-A6C34878D82A}">
                    <a16:rowId xmlns:a16="http://schemas.microsoft.com/office/drawing/2014/main" val="2387844652"/>
                  </a:ext>
                </a:extLst>
              </a:tr>
            </a:tbl>
          </a:graphicData>
        </a:graphic>
      </p:graphicFrame>
    </p:spTree>
    <p:extLst>
      <p:ext uri="{BB962C8B-B14F-4D97-AF65-F5344CB8AC3E}">
        <p14:creationId xmlns:p14="http://schemas.microsoft.com/office/powerpoint/2010/main" val="67524420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06E6-AA15-4F16-8536-685E7861ADD4}"/>
              </a:ext>
            </a:extLst>
          </p:cNvPr>
          <p:cNvSpPr>
            <a:spLocks noGrp="1"/>
          </p:cNvSpPr>
          <p:nvPr>
            <p:ph type="title"/>
          </p:nvPr>
        </p:nvSpPr>
        <p:spPr/>
        <p:txBody>
          <a:bodyPr/>
          <a:lstStyle/>
          <a:p>
            <a:r>
              <a:rPr lang="en-US" sz="3200" dirty="0"/>
              <a:t>Sample Output</a:t>
            </a:r>
          </a:p>
        </p:txBody>
      </p:sp>
      <p:sp>
        <p:nvSpPr>
          <p:cNvPr id="3" name="Content Placeholder 2">
            <a:extLst>
              <a:ext uri="{FF2B5EF4-FFF2-40B4-BE49-F238E27FC236}">
                <a16:creationId xmlns:a16="http://schemas.microsoft.com/office/drawing/2014/main" id="{D47440BB-D4D8-4B5A-A400-2B61376F5B63}"/>
              </a:ext>
            </a:extLst>
          </p:cNvPr>
          <p:cNvSpPr>
            <a:spLocks noGrp="1"/>
          </p:cNvSpPr>
          <p:nvPr>
            <p:ph idx="1"/>
          </p:nvPr>
        </p:nvSpPr>
        <p:spPr/>
        <p:txBody>
          <a:bodyPr vert="horz" lIns="91440" tIns="45720" rIns="91440" bIns="45720" rtlCol="0" anchor="t">
            <a:normAutofit/>
          </a:bodyPr>
          <a:lstStyle/>
          <a:p>
            <a:pPr marL="304165" indent="-304165"/>
            <a:r>
              <a:rPr lang="en-US" dirty="0"/>
              <a:t>The command line output:</a:t>
            </a:r>
          </a:p>
        </p:txBody>
      </p:sp>
      <p:pic>
        <p:nvPicPr>
          <p:cNvPr id="6" name="Picture 6" descr="A screen shot of a computer&#10;&#10;Description generated with high confidence">
            <a:extLst>
              <a:ext uri="{FF2B5EF4-FFF2-40B4-BE49-F238E27FC236}">
                <a16:creationId xmlns:a16="http://schemas.microsoft.com/office/drawing/2014/main" id="{36346075-3127-4BB2-BF03-D83EAE845DD3}"/>
              </a:ext>
            </a:extLst>
          </p:cNvPr>
          <p:cNvPicPr>
            <a:picLocks noChangeAspect="1"/>
          </p:cNvPicPr>
          <p:nvPr/>
        </p:nvPicPr>
        <p:blipFill rotWithShape="1">
          <a:blip r:embed="rId3"/>
          <a:srcRect r="58422" b="53890"/>
          <a:stretch/>
        </p:blipFill>
        <p:spPr>
          <a:xfrm>
            <a:off x="1237419" y="2814845"/>
            <a:ext cx="4506434" cy="2805132"/>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E3F1F178-7519-4E66-97BB-D7859A2E32CB}"/>
              </a:ext>
            </a:extLst>
          </p:cNvPr>
          <p:cNvPicPr>
            <a:picLocks noChangeAspect="1"/>
          </p:cNvPicPr>
          <p:nvPr/>
        </p:nvPicPr>
        <p:blipFill rotWithShape="1">
          <a:blip r:embed="rId4"/>
          <a:srcRect l="241" r="20241" b="1724"/>
          <a:stretch/>
        </p:blipFill>
        <p:spPr>
          <a:xfrm>
            <a:off x="6573079" y="2703858"/>
            <a:ext cx="4493848" cy="3126586"/>
          </a:xfrm>
          <a:prstGeom prst="rect">
            <a:avLst/>
          </a:prstGeom>
        </p:spPr>
      </p:pic>
      <p:pic>
        <p:nvPicPr>
          <p:cNvPr id="7" name="Picture 8" descr="A screenshot of a cell phone&#10;&#10;Description generated with very high confidence">
            <a:extLst>
              <a:ext uri="{FF2B5EF4-FFF2-40B4-BE49-F238E27FC236}">
                <a16:creationId xmlns:a16="http://schemas.microsoft.com/office/drawing/2014/main" id="{AB15BE9E-6699-451E-9DB7-2EF42FA6E115}"/>
              </a:ext>
            </a:extLst>
          </p:cNvPr>
          <p:cNvPicPr>
            <a:picLocks noChangeAspect="1"/>
          </p:cNvPicPr>
          <p:nvPr/>
        </p:nvPicPr>
        <p:blipFill rotWithShape="1">
          <a:blip r:embed="rId5"/>
          <a:srcRect l="9071" r="8531" b="-192"/>
          <a:stretch/>
        </p:blipFill>
        <p:spPr>
          <a:xfrm>
            <a:off x="848138" y="2558083"/>
            <a:ext cx="5055711" cy="3458003"/>
          </a:xfrm>
          <a:prstGeom prst="rect">
            <a:avLst/>
          </a:prstGeom>
        </p:spPr>
      </p:pic>
    </p:spTree>
    <p:extLst>
      <p:ext uri="{BB962C8B-B14F-4D97-AF65-F5344CB8AC3E}">
        <p14:creationId xmlns:p14="http://schemas.microsoft.com/office/powerpoint/2010/main" val="136309728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EBF0-C424-4D87-9F66-BD4235F12F13}"/>
              </a:ext>
            </a:extLst>
          </p:cNvPr>
          <p:cNvSpPr>
            <a:spLocks noGrp="1"/>
          </p:cNvSpPr>
          <p:nvPr>
            <p:ph type="title"/>
          </p:nvPr>
        </p:nvSpPr>
        <p:spPr>
          <a:xfrm>
            <a:off x="662962" y="540026"/>
            <a:ext cx="10919438" cy="524999"/>
          </a:xfrm>
        </p:spPr>
        <p:txBody>
          <a:bodyPr/>
          <a:lstStyle/>
          <a:p>
            <a:r>
              <a:rPr lang="en-US" sz="3200" dirty="0">
                <a:cs typeface="Calibri"/>
              </a:rPr>
              <a:t>Challenges</a:t>
            </a:r>
            <a:endParaRPr lang="en-US" sz="3200" dirty="0"/>
          </a:p>
        </p:txBody>
      </p:sp>
      <p:sp>
        <p:nvSpPr>
          <p:cNvPr id="3" name="Content Placeholder 2">
            <a:extLst>
              <a:ext uri="{FF2B5EF4-FFF2-40B4-BE49-F238E27FC236}">
                <a16:creationId xmlns:a16="http://schemas.microsoft.com/office/drawing/2014/main" id="{FCFBA4F7-7EF2-4ED5-8ECC-595BDB44DE6A}"/>
              </a:ext>
            </a:extLst>
          </p:cNvPr>
          <p:cNvSpPr>
            <a:spLocks noGrp="1"/>
          </p:cNvSpPr>
          <p:nvPr>
            <p:ph idx="1"/>
          </p:nvPr>
        </p:nvSpPr>
        <p:spPr/>
        <p:txBody>
          <a:bodyPr vert="horz" lIns="0" tIns="45720" rIns="0" bIns="45720" rtlCol="0" anchor="t">
            <a:normAutofit/>
          </a:bodyPr>
          <a:lstStyle/>
          <a:p>
            <a:pPr marL="304165" indent="-304165"/>
            <a:r>
              <a:rPr lang="en-US" dirty="0">
                <a:cs typeface="Calibri"/>
              </a:rPr>
              <a:t>The data accessed through the APIs was </a:t>
            </a:r>
            <a:r>
              <a:rPr lang="en-US" b="1" dirty="0">
                <a:cs typeface="Calibri"/>
              </a:rPr>
              <a:t>initially not sufficient</a:t>
            </a:r>
            <a:r>
              <a:rPr lang="en-US" dirty="0">
                <a:cs typeface="Calibri"/>
              </a:rPr>
              <a:t> and the model can be </a:t>
            </a:r>
            <a:r>
              <a:rPr lang="en-US" b="1" dirty="0">
                <a:cs typeface="Calibri"/>
              </a:rPr>
              <a:t>expected to improve </a:t>
            </a:r>
            <a:r>
              <a:rPr lang="en-US" dirty="0">
                <a:cs typeface="Calibri"/>
              </a:rPr>
              <a:t>through more training data as is the case for a variety of models.</a:t>
            </a:r>
          </a:p>
          <a:p>
            <a:pPr marL="304165" indent="-304165"/>
            <a:r>
              <a:rPr lang="en-US" dirty="0">
                <a:cs typeface="Calibri"/>
              </a:rPr>
              <a:t>A more diverse </a:t>
            </a:r>
            <a:r>
              <a:rPr lang="en-US" b="1" dirty="0">
                <a:cs typeface="Calibri"/>
              </a:rPr>
              <a:t>knowledge of machine learning models</a:t>
            </a:r>
            <a:r>
              <a:rPr lang="en-US" dirty="0">
                <a:cs typeface="Calibri"/>
              </a:rPr>
              <a:t> from my side would have aided in finding and tuning the parameters better.</a:t>
            </a:r>
          </a:p>
          <a:p>
            <a:pPr marL="304165" indent="-304165"/>
            <a:r>
              <a:rPr lang="en-US" dirty="0">
                <a:cs typeface="Calibri"/>
              </a:rPr>
              <a:t>Having someone with </a:t>
            </a:r>
            <a:r>
              <a:rPr lang="en-US" b="1" dirty="0">
                <a:cs typeface="Calibri"/>
              </a:rPr>
              <a:t>medical domain knowledge</a:t>
            </a:r>
            <a:r>
              <a:rPr lang="en-US" dirty="0">
                <a:cs typeface="Calibri"/>
              </a:rPr>
              <a:t> would have boosted the validity and confidence of the chosen predictors </a:t>
            </a:r>
            <a:r>
              <a:rPr lang="en-US" b="1" dirty="0">
                <a:cs typeface="Calibri"/>
              </a:rPr>
              <a:t>based on their inputs,</a:t>
            </a:r>
            <a:r>
              <a:rPr lang="en-US" dirty="0">
                <a:cs typeface="Calibri"/>
              </a:rPr>
              <a:t> and insights on otherwise hard to find relations could have been acquired.</a:t>
            </a:r>
          </a:p>
          <a:p>
            <a:pPr marL="304165" indent="-304165"/>
            <a:r>
              <a:rPr lang="en-US" dirty="0">
                <a:cs typeface="Calibri"/>
              </a:rPr>
              <a:t>More time to </a:t>
            </a:r>
            <a:r>
              <a:rPr lang="en-US" b="1" dirty="0">
                <a:cs typeface="Calibri"/>
              </a:rPr>
              <a:t>read research journals </a:t>
            </a:r>
            <a:r>
              <a:rPr lang="en-US" dirty="0">
                <a:cs typeface="Calibri"/>
              </a:rPr>
              <a:t>based on the fairly extensive work already done.</a:t>
            </a:r>
          </a:p>
          <a:p>
            <a:pPr marL="304165" indent="-304165"/>
            <a:r>
              <a:rPr lang="en-US" dirty="0">
                <a:cs typeface="Calibri"/>
              </a:rPr>
              <a:t>Exposure to </a:t>
            </a:r>
            <a:r>
              <a:rPr lang="en-US" b="1" dirty="0">
                <a:cs typeface="Calibri"/>
              </a:rPr>
              <a:t>other medical databases</a:t>
            </a:r>
            <a:r>
              <a:rPr lang="en-US" dirty="0">
                <a:cs typeface="Calibri"/>
              </a:rPr>
              <a:t> to find common trends.</a:t>
            </a:r>
          </a:p>
        </p:txBody>
      </p:sp>
    </p:spTree>
    <p:extLst>
      <p:ext uri="{BB962C8B-B14F-4D97-AF65-F5344CB8AC3E}">
        <p14:creationId xmlns:p14="http://schemas.microsoft.com/office/powerpoint/2010/main" val="137728285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ADBA-1867-46C4-8023-787DE3B79886}"/>
              </a:ext>
            </a:extLst>
          </p:cNvPr>
          <p:cNvSpPr>
            <a:spLocks noGrp="1"/>
          </p:cNvSpPr>
          <p:nvPr>
            <p:ph type="title"/>
          </p:nvPr>
        </p:nvSpPr>
        <p:spPr/>
        <p:txBody>
          <a:bodyPr/>
          <a:lstStyle/>
          <a:p>
            <a:r>
              <a:rPr lang="en-US" sz="3200" dirty="0">
                <a:cs typeface="Calibri"/>
              </a:rPr>
              <a:t>The Way Forward</a:t>
            </a:r>
            <a:endParaRPr lang="en-US" sz="3200" dirty="0"/>
          </a:p>
        </p:txBody>
      </p:sp>
      <p:sp>
        <p:nvSpPr>
          <p:cNvPr id="3" name="Content Placeholder 2">
            <a:extLst>
              <a:ext uri="{FF2B5EF4-FFF2-40B4-BE49-F238E27FC236}">
                <a16:creationId xmlns:a16="http://schemas.microsoft.com/office/drawing/2014/main" id="{428C3675-15D0-4898-AC70-8E27CFCD66DA}"/>
              </a:ext>
            </a:extLst>
          </p:cNvPr>
          <p:cNvSpPr>
            <a:spLocks noGrp="1"/>
          </p:cNvSpPr>
          <p:nvPr>
            <p:ph idx="1"/>
          </p:nvPr>
        </p:nvSpPr>
        <p:spPr/>
        <p:txBody>
          <a:bodyPr vert="horz" lIns="0" tIns="45720" rIns="0" bIns="45720" rtlCol="0" anchor="t">
            <a:normAutofit/>
          </a:bodyPr>
          <a:lstStyle/>
          <a:p>
            <a:pPr marL="304165" indent="-304165"/>
            <a:r>
              <a:rPr lang="en-US" dirty="0">
                <a:cs typeface="Calibri"/>
              </a:rPr>
              <a:t>The major challenge now is the seamless integration of this model into patient records.</a:t>
            </a:r>
            <a:endParaRPr lang="en-US" dirty="0"/>
          </a:p>
          <a:p>
            <a:pPr marL="974725" lvl="1" indent="-365125">
              <a:buFont typeface="Arial" charset="0"/>
            </a:pPr>
            <a:r>
              <a:rPr lang="en-US" dirty="0">
                <a:cs typeface="Calibri"/>
              </a:rPr>
              <a:t>For this , one could use NLP to derive similar feature names from the foreign database.</a:t>
            </a:r>
          </a:p>
          <a:p>
            <a:pPr marL="974725" lvl="1" indent="-365125">
              <a:buFont typeface="Arial" charset="0"/>
            </a:pPr>
            <a:r>
              <a:rPr lang="en-US" dirty="0">
                <a:cs typeface="Calibri"/>
              </a:rPr>
              <a:t>ICD9 Code systems have been updated to ICD10 nowadays, hence a conversion system must be put in place</a:t>
            </a:r>
          </a:p>
          <a:p>
            <a:pPr marL="974725" lvl="1" indent="-365125">
              <a:buFont typeface="Arial" charset="0"/>
            </a:pPr>
            <a:r>
              <a:rPr lang="en-US" dirty="0">
                <a:cs typeface="Calibri"/>
              </a:rPr>
              <a:t>If patient data is segregated into multiple tables (like MIMIC III), then a localized program has to be written to combine them into a singular record.</a:t>
            </a:r>
          </a:p>
          <a:p>
            <a:pPr marL="304165" indent="-304165"/>
            <a:r>
              <a:rPr lang="en-US" dirty="0">
                <a:cs typeface="Calibri"/>
              </a:rPr>
              <a:t>A better UI should be made that is directly linked to the patient records where the doctor can simply see the model output aligned with the record itself.</a:t>
            </a:r>
          </a:p>
        </p:txBody>
      </p:sp>
    </p:spTree>
    <p:extLst>
      <p:ext uri="{BB962C8B-B14F-4D97-AF65-F5344CB8AC3E}">
        <p14:creationId xmlns:p14="http://schemas.microsoft.com/office/powerpoint/2010/main" val="12044526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8115-CC3F-4648-A5A2-1DC477245669}"/>
              </a:ext>
            </a:extLst>
          </p:cNvPr>
          <p:cNvSpPr>
            <a:spLocks noGrp="1"/>
          </p:cNvSpPr>
          <p:nvPr>
            <p:ph type="title"/>
          </p:nvPr>
        </p:nvSpPr>
        <p:spPr/>
        <p:txBody>
          <a:bodyPr/>
          <a:lstStyle/>
          <a:p>
            <a:r>
              <a:rPr lang="en-US" sz="3200" dirty="0"/>
              <a:t>References</a:t>
            </a:r>
          </a:p>
        </p:txBody>
      </p:sp>
      <p:sp>
        <p:nvSpPr>
          <p:cNvPr id="3" name="Content Placeholder 2">
            <a:extLst>
              <a:ext uri="{FF2B5EF4-FFF2-40B4-BE49-F238E27FC236}">
                <a16:creationId xmlns:a16="http://schemas.microsoft.com/office/drawing/2014/main" id="{466ACFEC-1B3D-460F-89D6-9357F3EBAC29}"/>
              </a:ext>
            </a:extLst>
          </p:cNvPr>
          <p:cNvSpPr>
            <a:spLocks noGrp="1"/>
          </p:cNvSpPr>
          <p:nvPr>
            <p:ph idx="1"/>
          </p:nvPr>
        </p:nvSpPr>
        <p:spPr/>
        <p:txBody>
          <a:bodyPr vert="horz" lIns="91440" tIns="45720" rIns="91440" bIns="45720" rtlCol="0" anchor="t">
            <a:normAutofit/>
          </a:bodyPr>
          <a:lstStyle/>
          <a:p>
            <a:r>
              <a:rPr lang="en-US" dirty="0"/>
              <a:t>MIMIC-III, a freely accessible critical care database. Johnson AEW, Pollard TJ, Shen L, Lehman L, Feng M, </a:t>
            </a:r>
            <a:r>
              <a:rPr lang="en-US" dirty="0" err="1"/>
              <a:t>Ghassemi</a:t>
            </a:r>
            <a:r>
              <a:rPr lang="en-US" dirty="0"/>
              <a:t> M, Moody B, </a:t>
            </a:r>
            <a:r>
              <a:rPr lang="en-US" dirty="0" err="1"/>
              <a:t>Szolovits</a:t>
            </a:r>
            <a:r>
              <a:rPr lang="en-US" dirty="0"/>
              <a:t> P, Celi LA, and Mark RG. Scientific Data (2016). DOI: </a:t>
            </a:r>
            <a:r>
              <a:rPr lang="en-US" dirty="0">
                <a:hlinkClick r:id="rId3"/>
              </a:rPr>
              <a:t>10.1038/sdata.2016.35</a:t>
            </a:r>
            <a:r>
              <a:rPr lang="en-US" dirty="0"/>
              <a:t>. Available at: </a:t>
            </a:r>
            <a:r>
              <a:rPr lang="en-US" dirty="0">
                <a:hlinkClick r:id="rId4"/>
              </a:rPr>
              <a:t>http://www.nature.com/articles/sdata201635</a:t>
            </a:r>
          </a:p>
          <a:p>
            <a:r>
              <a:rPr lang="en-US" dirty="0"/>
              <a:t>Pollard, T. J. &amp; Johnson, A. E. W. The MIMIC-III Clinical Database </a:t>
            </a:r>
            <a:r>
              <a:rPr lang="en-US" dirty="0">
                <a:hlinkClick r:id="rId5"/>
              </a:rPr>
              <a:t>http://dx.doi.org/10.13026/C2XW26</a:t>
            </a:r>
            <a:r>
              <a:rPr lang="en-US" dirty="0"/>
              <a:t> (2016).</a:t>
            </a:r>
          </a:p>
          <a:p>
            <a:r>
              <a:rPr lang="en-US" dirty="0" err="1"/>
              <a:t>Jamei</a:t>
            </a:r>
            <a:r>
              <a:rPr lang="en-US" dirty="0"/>
              <a:t>, Mehdi, et al. “Predicting All-Cause Risk of 30-Day Hospital Readmission Using Artificial Neural Networks.” </a:t>
            </a:r>
            <a:r>
              <a:rPr lang="en-US" i="1" dirty="0"/>
              <a:t>PLOS Medicine</a:t>
            </a:r>
            <a:r>
              <a:rPr lang="en-US" dirty="0"/>
              <a:t>, Public Library of Science</a:t>
            </a:r>
          </a:p>
          <a:p>
            <a:r>
              <a:rPr lang="en-US" dirty="0" err="1"/>
              <a:t>Kansagara</a:t>
            </a:r>
            <a:r>
              <a:rPr lang="en-US" dirty="0"/>
              <a:t> D, Englander H, </a:t>
            </a:r>
            <a:r>
              <a:rPr lang="en-US" dirty="0" err="1"/>
              <a:t>Salanitro</a:t>
            </a:r>
            <a:r>
              <a:rPr lang="en-US" dirty="0"/>
              <a:t> A, et al. Risk Prediction Models for Hospital Readmission: A Systematic Review. </a:t>
            </a:r>
            <a:r>
              <a:rPr lang="en-US" i="1" dirty="0"/>
              <a:t>JAMA : the journal of the American Medical Association</a:t>
            </a:r>
            <a:r>
              <a:rPr lang="en-US" dirty="0"/>
              <a:t>. 2011;306(15):1688-1698. doi:10.1001/jama.2011.1515.</a:t>
            </a:r>
          </a:p>
        </p:txBody>
      </p:sp>
    </p:spTree>
    <p:extLst>
      <p:ext uri="{BB962C8B-B14F-4D97-AF65-F5344CB8AC3E}">
        <p14:creationId xmlns:p14="http://schemas.microsoft.com/office/powerpoint/2010/main" val="69209082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41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CFF-E494-4E43-9E7D-F5E4F62A472D}"/>
              </a:ext>
            </a:extLst>
          </p:cNvPr>
          <p:cNvSpPr>
            <a:spLocks noGrp="1"/>
          </p:cNvSpPr>
          <p:nvPr>
            <p:ph type="title"/>
          </p:nvPr>
        </p:nvSpPr>
        <p:spPr/>
        <p:txBody>
          <a:bodyPr/>
          <a:lstStyle/>
          <a:p>
            <a:r>
              <a:rPr lang="en-US" sz="3200" dirty="0"/>
              <a:t>Approach and Outcome</a:t>
            </a:r>
          </a:p>
        </p:txBody>
      </p:sp>
      <p:sp>
        <p:nvSpPr>
          <p:cNvPr id="3" name="Content Placeholder 2">
            <a:extLst>
              <a:ext uri="{FF2B5EF4-FFF2-40B4-BE49-F238E27FC236}">
                <a16:creationId xmlns:a16="http://schemas.microsoft.com/office/drawing/2014/main" id="{791A6D5C-803A-4653-8447-20981FB038E9}"/>
              </a:ext>
            </a:extLst>
          </p:cNvPr>
          <p:cNvSpPr>
            <a:spLocks noGrp="1"/>
          </p:cNvSpPr>
          <p:nvPr>
            <p:ph idx="1"/>
          </p:nvPr>
        </p:nvSpPr>
        <p:spPr/>
        <p:txBody>
          <a:bodyPr vert="horz" lIns="91440" tIns="45720" rIns="91440" bIns="45720" rtlCol="0" anchor="t">
            <a:normAutofit lnSpcReduction="10000"/>
          </a:bodyPr>
          <a:lstStyle/>
          <a:p>
            <a:r>
              <a:rPr lang="en-US" sz="2200" b="1" dirty="0"/>
              <a:t>MIMIC III</a:t>
            </a:r>
            <a:r>
              <a:rPr lang="en-US" sz="2200" dirty="0"/>
              <a:t>, a vast medical database of EMR/EHR records, contains </a:t>
            </a:r>
            <a:r>
              <a:rPr lang="en-US" sz="2200" b="1" dirty="0"/>
              <a:t>multiple co-dependent tables</a:t>
            </a:r>
            <a:r>
              <a:rPr lang="en-US" sz="2200" dirty="0"/>
              <a:t> of patient data. </a:t>
            </a:r>
          </a:p>
          <a:p>
            <a:pPr lvl="1"/>
            <a:r>
              <a:rPr lang="en-US" sz="2200" dirty="0">
                <a:solidFill>
                  <a:schemeClr val="tx1"/>
                </a:solidFill>
              </a:rPr>
              <a:t>This contains </a:t>
            </a:r>
            <a:r>
              <a:rPr lang="en-US" sz="2200" b="1" dirty="0">
                <a:solidFill>
                  <a:schemeClr val="tx1"/>
                </a:solidFill>
              </a:rPr>
              <a:t>biological </a:t>
            </a:r>
            <a:r>
              <a:rPr lang="en-US" sz="2200" dirty="0">
                <a:solidFill>
                  <a:schemeClr val="tx1"/>
                </a:solidFill>
              </a:rPr>
              <a:t>and </a:t>
            </a:r>
            <a:r>
              <a:rPr lang="en-US" sz="2200" b="1" dirty="0">
                <a:solidFill>
                  <a:schemeClr val="tx1"/>
                </a:solidFill>
              </a:rPr>
              <a:t>demographic </a:t>
            </a:r>
            <a:r>
              <a:rPr lang="en-US" sz="2200" dirty="0">
                <a:solidFill>
                  <a:schemeClr val="tx1"/>
                </a:solidFill>
              </a:rPr>
              <a:t>information of patients in the USA anonymized due to privacy reasons.</a:t>
            </a:r>
          </a:p>
          <a:p>
            <a:pPr lvl="1"/>
            <a:r>
              <a:rPr lang="en-US" sz="2200" dirty="0">
                <a:solidFill>
                  <a:schemeClr val="tx1"/>
                </a:solidFill>
              </a:rPr>
              <a:t>The tables are </a:t>
            </a:r>
            <a:r>
              <a:rPr lang="en-US" sz="2200" b="1" dirty="0">
                <a:solidFill>
                  <a:schemeClr val="tx1"/>
                </a:solidFill>
              </a:rPr>
              <a:t>linked through multiple parameters</a:t>
            </a:r>
            <a:r>
              <a:rPr lang="en-US" sz="2200" dirty="0">
                <a:solidFill>
                  <a:schemeClr val="tx1"/>
                </a:solidFill>
              </a:rPr>
              <a:t> so as to allow the viewer to determine correlations between multiple tables. </a:t>
            </a:r>
          </a:p>
          <a:p>
            <a:r>
              <a:rPr lang="en-US" sz="2200" dirty="0"/>
              <a:t>This use case aims at </a:t>
            </a:r>
            <a:r>
              <a:rPr lang="en-US" sz="2200" b="1" dirty="0"/>
              <a:t>deriving readmission characteristics</a:t>
            </a:r>
            <a:r>
              <a:rPr lang="en-US" sz="2200" dirty="0"/>
              <a:t> from this (or rather, these) datasets to develop a model that could </a:t>
            </a:r>
            <a:r>
              <a:rPr lang="en-US" sz="2200" b="1" dirty="0"/>
              <a:t>assist the physician</a:t>
            </a:r>
            <a:r>
              <a:rPr lang="en-US" sz="2200" dirty="0"/>
              <a:t> in deciding whether a patient should be discharged or not.</a:t>
            </a:r>
          </a:p>
          <a:p>
            <a:r>
              <a:rPr lang="en-US" sz="2200" dirty="0"/>
              <a:t>Our model predicts 3 outcomes:</a:t>
            </a:r>
          </a:p>
          <a:p>
            <a:pPr marL="974725" lvl="1" indent="-365125"/>
            <a:r>
              <a:rPr lang="en-US" sz="2200" spc="10" dirty="0">
                <a:solidFill>
                  <a:schemeClr val="tx1"/>
                </a:solidFill>
              </a:rPr>
              <a:t>Patient </a:t>
            </a:r>
            <a:r>
              <a:rPr lang="en-US" sz="2200" spc="10" dirty="0"/>
              <a:t>will be readmitted within one</a:t>
            </a:r>
            <a:r>
              <a:rPr lang="en-US" sz="2200" spc="10" dirty="0">
                <a:cs typeface="Calibri"/>
              </a:rPr>
              <a:t> month </a:t>
            </a:r>
            <a:endParaRPr lang="en-US" sz="2200" b="1" dirty="0">
              <a:solidFill>
                <a:schemeClr val="tx1"/>
              </a:solidFill>
              <a:cs typeface="Calibri"/>
            </a:endParaRPr>
          </a:p>
          <a:p>
            <a:pPr marL="974725" lvl="1" indent="-365125"/>
            <a:r>
              <a:rPr lang="en-US" sz="2200" spc="10" dirty="0">
                <a:cs typeface="Calibri"/>
              </a:rPr>
              <a:t>Patient won't be readmitted within one month</a:t>
            </a:r>
            <a:endParaRPr lang="en-US" sz="2200" spc="10" dirty="0">
              <a:solidFill>
                <a:schemeClr val="tx1"/>
              </a:solidFill>
              <a:cs typeface="Calibri"/>
            </a:endParaRPr>
          </a:p>
          <a:p>
            <a:pPr lvl="1"/>
            <a:endParaRPr lang="en-US" b="1" spc="10" dirty="0">
              <a:cs typeface="Calibri"/>
            </a:endParaRPr>
          </a:p>
          <a:p>
            <a:endParaRPr lang="en-US" dirty="0">
              <a:cs typeface="Calibri"/>
            </a:endParaRPr>
          </a:p>
        </p:txBody>
      </p:sp>
    </p:spTree>
    <p:extLst>
      <p:ext uri="{BB962C8B-B14F-4D97-AF65-F5344CB8AC3E}">
        <p14:creationId xmlns:p14="http://schemas.microsoft.com/office/powerpoint/2010/main" val="351853866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73C5-902F-4905-9089-E3EAC61809C0}"/>
              </a:ext>
            </a:extLst>
          </p:cNvPr>
          <p:cNvSpPr>
            <a:spLocks noGrp="1"/>
          </p:cNvSpPr>
          <p:nvPr>
            <p:ph type="title"/>
          </p:nvPr>
        </p:nvSpPr>
        <p:spPr>
          <a:xfrm>
            <a:off x="521337" y="498544"/>
            <a:ext cx="9692640" cy="425537"/>
          </a:xfrm>
        </p:spPr>
        <p:txBody>
          <a:bodyPr/>
          <a:lstStyle/>
          <a:p>
            <a:r>
              <a:rPr lang="en-US" sz="3200" dirty="0"/>
              <a:t>The Desired Output</a:t>
            </a:r>
          </a:p>
        </p:txBody>
      </p:sp>
      <p:sp>
        <p:nvSpPr>
          <p:cNvPr id="3" name="Content Placeholder 2">
            <a:extLst>
              <a:ext uri="{FF2B5EF4-FFF2-40B4-BE49-F238E27FC236}">
                <a16:creationId xmlns:a16="http://schemas.microsoft.com/office/drawing/2014/main" id="{7B8D49C5-FB19-487D-877C-EFB2C2F03837}"/>
              </a:ext>
            </a:extLst>
          </p:cNvPr>
          <p:cNvSpPr>
            <a:spLocks noGrp="1"/>
          </p:cNvSpPr>
          <p:nvPr>
            <p:ph idx="1"/>
          </p:nvPr>
        </p:nvSpPr>
        <p:spPr>
          <a:xfrm>
            <a:off x="521337" y="1345842"/>
            <a:ext cx="8595360" cy="4351337"/>
          </a:xfrm>
        </p:spPr>
        <p:txBody>
          <a:bodyPr vert="horz" lIns="91440" tIns="45720" rIns="91440" bIns="45720" rtlCol="0" anchor="t">
            <a:normAutofit/>
          </a:bodyPr>
          <a:lstStyle/>
          <a:p>
            <a:r>
              <a:rPr lang="en-US" dirty="0"/>
              <a:t>The use case aims to have an interface where a physician can enter a patient's data and the model would output a </a:t>
            </a:r>
            <a:r>
              <a:rPr lang="en-US" b="1" dirty="0"/>
              <a:t>probability distribution</a:t>
            </a:r>
            <a:r>
              <a:rPr lang="en-US" dirty="0"/>
              <a:t> of the aforementioned 3 options. </a:t>
            </a:r>
          </a:p>
          <a:p>
            <a:r>
              <a:rPr lang="en-US" dirty="0"/>
              <a:t>An example for a particular test case is given below.</a:t>
            </a:r>
          </a:p>
        </p:txBody>
      </p:sp>
      <p:pic>
        <p:nvPicPr>
          <p:cNvPr id="12" name="Picture 12" descr="A screenshot of a social media post&#10;&#10;Description generated with very high confidence">
            <a:extLst>
              <a:ext uri="{FF2B5EF4-FFF2-40B4-BE49-F238E27FC236}">
                <a16:creationId xmlns:a16="http://schemas.microsoft.com/office/drawing/2014/main" id="{7E37C29E-E6DA-444F-8D1D-BEC4C6031E4E}"/>
              </a:ext>
            </a:extLst>
          </p:cNvPr>
          <p:cNvPicPr>
            <a:picLocks noChangeAspect="1"/>
          </p:cNvPicPr>
          <p:nvPr/>
        </p:nvPicPr>
        <p:blipFill rotWithShape="1">
          <a:blip r:embed="rId3"/>
          <a:srcRect l="25063" t="31027" r="24561" b="14062"/>
          <a:stretch/>
        </p:blipFill>
        <p:spPr>
          <a:xfrm>
            <a:off x="2749569" y="3021496"/>
            <a:ext cx="6415895" cy="3611758"/>
          </a:xfrm>
          <a:prstGeom prst="rect">
            <a:avLst/>
          </a:prstGeom>
        </p:spPr>
      </p:pic>
      <p:sp>
        <p:nvSpPr>
          <p:cNvPr id="14" name="TextBox 13">
            <a:extLst>
              <a:ext uri="{FF2B5EF4-FFF2-40B4-BE49-F238E27FC236}">
                <a16:creationId xmlns:a16="http://schemas.microsoft.com/office/drawing/2014/main" id="{732F34B0-6840-4556-8DA3-D14CB7AC873F}"/>
              </a:ext>
            </a:extLst>
          </p:cNvPr>
          <p:cNvSpPr txBox="1"/>
          <p:nvPr/>
        </p:nvSpPr>
        <p:spPr>
          <a:xfrm>
            <a:off x="7793864" y="4075089"/>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Note: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This is an actual extract from a test case in the code </a:t>
            </a:r>
          </a:p>
        </p:txBody>
      </p:sp>
    </p:spTree>
    <p:extLst>
      <p:ext uri="{BB962C8B-B14F-4D97-AF65-F5344CB8AC3E}">
        <p14:creationId xmlns:p14="http://schemas.microsoft.com/office/powerpoint/2010/main" val="388253520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D765-567D-43D2-B702-FF67E2B71B27}"/>
              </a:ext>
            </a:extLst>
          </p:cNvPr>
          <p:cNvSpPr>
            <a:spLocks noGrp="1"/>
          </p:cNvSpPr>
          <p:nvPr>
            <p:ph type="title"/>
          </p:nvPr>
        </p:nvSpPr>
        <p:spPr>
          <a:xfrm>
            <a:off x="609954" y="579783"/>
            <a:ext cx="10972092" cy="524999"/>
          </a:xfrm>
        </p:spPr>
        <p:txBody>
          <a:bodyPr/>
          <a:lstStyle/>
          <a:p>
            <a:r>
              <a:rPr lang="en-US" sz="3200" dirty="0"/>
              <a:t>Technical Requirements</a:t>
            </a:r>
          </a:p>
        </p:txBody>
      </p:sp>
      <p:sp>
        <p:nvSpPr>
          <p:cNvPr id="3" name="Content Placeholder 2">
            <a:extLst>
              <a:ext uri="{FF2B5EF4-FFF2-40B4-BE49-F238E27FC236}">
                <a16:creationId xmlns:a16="http://schemas.microsoft.com/office/drawing/2014/main" id="{73776022-4588-4F38-9E2D-464BBF310DD9}"/>
              </a:ext>
            </a:extLst>
          </p:cNvPr>
          <p:cNvSpPr>
            <a:spLocks noGrp="1"/>
          </p:cNvSpPr>
          <p:nvPr>
            <p:ph idx="1"/>
          </p:nvPr>
        </p:nvSpPr>
        <p:spPr/>
        <p:txBody>
          <a:bodyPr vert="horz" lIns="91440" tIns="45720" rIns="91440" bIns="45720" rtlCol="0" anchor="t">
            <a:normAutofit fontScale="85000" lnSpcReduction="20000"/>
          </a:bodyPr>
          <a:lstStyle/>
          <a:p>
            <a:r>
              <a:rPr lang="en-US" sz="2100" dirty="0"/>
              <a:t>The technical resources used are:</a:t>
            </a:r>
          </a:p>
          <a:p>
            <a:pPr lvl="1"/>
            <a:r>
              <a:rPr lang="en-US" sz="2100" spc="10" dirty="0" err="1"/>
              <a:t>IPython</a:t>
            </a:r>
            <a:r>
              <a:rPr lang="en-US" sz="2100" spc="10" dirty="0"/>
              <a:t> Notebook</a:t>
            </a:r>
          </a:p>
          <a:p>
            <a:pPr lvl="1"/>
            <a:r>
              <a:rPr lang="en-US" sz="2100" spc="10" dirty="0"/>
              <a:t>Python libraries:</a:t>
            </a:r>
          </a:p>
          <a:p>
            <a:pPr lvl="2"/>
            <a:r>
              <a:rPr lang="en-US" sz="2100" spc="10" dirty="0" err="1"/>
              <a:t>Numpy</a:t>
            </a:r>
            <a:endParaRPr lang="en-US" sz="2100" spc="10" dirty="0"/>
          </a:p>
          <a:p>
            <a:pPr lvl="2"/>
            <a:r>
              <a:rPr lang="en-US" sz="2100" spc="10" dirty="0"/>
              <a:t>Pandas</a:t>
            </a:r>
          </a:p>
          <a:p>
            <a:pPr lvl="2"/>
            <a:r>
              <a:rPr lang="en-US" sz="2100" spc="10" dirty="0"/>
              <a:t>Sci-Kit Learn</a:t>
            </a:r>
          </a:p>
          <a:p>
            <a:pPr lvl="2"/>
            <a:r>
              <a:rPr lang="en-US" sz="2100" spc="10" dirty="0" err="1"/>
              <a:t>MatplotLib</a:t>
            </a:r>
            <a:endParaRPr lang="en-US" sz="2100" spc="10" dirty="0"/>
          </a:p>
          <a:p>
            <a:pPr lvl="2"/>
            <a:r>
              <a:rPr lang="en-US" sz="2100" spc="10" dirty="0"/>
              <a:t>Seaborn</a:t>
            </a:r>
          </a:p>
          <a:p>
            <a:pPr lvl="2"/>
            <a:r>
              <a:rPr lang="en-US" sz="2100" spc="10" dirty="0"/>
              <a:t>Collections</a:t>
            </a:r>
          </a:p>
          <a:p>
            <a:pPr lvl="2"/>
            <a:r>
              <a:rPr lang="en-US" sz="2100" spc="10" dirty="0" err="1"/>
              <a:t>Imblearn</a:t>
            </a:r>
            <a:endParaRPr lang="en-US" sz="2100" spc="10" dirty="0"/>
          </a:p>
          <a:p>
            <a:pPr lvl="2"/>
            <a:r>
              <a:rPr lang="en-US" sz="2100" spc="10" dirty="0" err="1"/>
              <a:t>Scipy</a:t>
            </a:r>
            <a:r>
              <a:rPr lang="en-US" sz="2100" spc="10" dirty="0"/>
              <a:t> Stats</a:t>
            </a:r>
          </a:p>
          <a:p>
            <a:pPr lvl="1"/>
            <a:r>
              <a:rPr lang="en-US" sz="2100" spc="10" dirty="0"/>
              <a:t>API to access the data</a:t>
            </a:r>
            <a:r>
              <a:rPr lang="en-US" spc="10" dirty="0">
                <a:solidFill>
                  <a:schemeClr val="tx1"/>
                </a:solidFill>
              </a:rPr>
              <a:t>.</a:t>
            </a:r>
          </a:p>
          <a:p>
            <a:pPr lvl="1"/>
            <a:endParaRPr lang="en-US" spc="10" dirty="0">
              <a:solidFill>
                <a:schemeClr val="tx1"/>
              </a:solidFill>
            </a:endParaRPr>
          </a:p>
        </p:txBody>
      </p:sp>
    </p:spTree>
    <p:extLst>
      <p:ext uri="{BB962C8B-B14F-4D97-AF65-F5344CB8AC3E}">
        <p14:creationId xmlns:p14="http://schemas.microsoft.com/office/powerpoint/2010/main" val="38130116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7916-EF83-4AC0-9D67-A836CB2144E0}"/>
              </a:ext>
            </a:extLst>
          </p:cNvPr>
          <p:cNvSpPr>
            <a:spLocks noGrp="1"/>
          </p:cNvSpPr>
          <p:nvPr>
            <p:ph type="title"/>
          </p:nvPr>
        </p:nvSpPr>
        <p:spPr/>
        <p:txBody>
          <a:bodyPr/>
          <a:lstStyle/>
          <a:p>
            <a:r>
              <a:rPr lang="en-US" sz="3200" dirty="0"/>
              <a:t>Exploring the Data</a:t>
            </a:r>
          </a:p>
        </p:txBody>
      </p:sp>
      <p:sp>
        <p:nvSpPr>
          <p:cNvPr id="3" name="Content Placeholder 2">
            <a:extLst>
              <a:ext uri="{FF2B5EF4-FFF2-40B4-BE49-F238E27FC236}">
                <a16:creationId xmlns:a16="http://schemas.microsoft.com/office/drawing/2014/main" id="{36648696-5307-48DE-9CB3-6EDF6249046F}"/>
              </a:ext>
            </a:extLst>
          </p:cNvPr>
          <p:cNvSpPr>
            <a:spLocks noGrp="1"/>
          </p:cNvSpPr>
          <p:nvPr>
            <p:ph idx="1"/>
          </p:nvPr>
        </p:nvSpPr>
        <p:spPr/>
        <p:txBody>
          <a:bodyPr vert="horz" lIns="91440" tIns="45720" rIns="91440" bIns="45720" rtlCol="0" anchor="t">
            <a:normAutofit/>
          </a:bodyPr>
          <a:lstStyle/>
          <a:p>
            <a:r>
              <a:rPr lang="en-US" dirty="0"/>
              <a:t>The model was based on </a:t>
            </a:r>
            <a:r>
              <a:rPr lang="en-US" b="1" dirty="0"/>
              <a:t>10,000</a:t>
            </a:r>
            <a:r>
              <a:rPr lang="en-US" dirty="0"/>
              <a:t> patient records.</a:t>
            </a:r>
          </a:p>
          <a:p>
            <a:r>
              <a:rPr lang="en-US" dirty="0"/>
              <a:t>The interlinking of tables on </a:t>
            </a:r>
            <a:r>
              <a:rPr lang="en-US" b="1" dirty="0"/>
              <a:t>MIMIC</a:t>
            </a:r>
            <a:r>
              <a:rPr lang="en-US" dirty="0"/>
              <a:t> is provided in the Schema </a:t>
            </a:r>
          </a:p>
          <a:p>
            <a:r>
              <a:rPr lang="en-US" dirty="0"/>
              <a:t>The tables used here are:</a:t>
            </a:r>
          </a:p>
          <a:p>
            <a:pPr marL="274320" lvl="1" indent="0">
              <a:buNone/>
            </a:pPr>
            <a:endParaRPr lang="en-US" dirty="0">
              <a:solidFill>
                <a:schemeClr val="tx1"/>
              </a:solidFill>
            </a:endParaRPr>
          </a:p>
        </p:txBody>
      </p:sp>
      <p:graphicFrame>
        <p:nvGraphicFramePr>
          <p:cNvPr id="4" name="Table 4">
            <a:extLst>
              <a:ext uri="{FF2B5EF4-FFF2-40B4-BE49-F238E27FC236}">
                <a16:creationId xmlns:a16="http://schemas.microsoft.com/office/drawing/2014/main" id="{4B794960-12FC-4486-A0C7-36190DEB9E56}"/>
              </a:ext>
            </a:extLst>
          </p:cNvPr>
          <p:cNvGraphicFramePr>
            <a:graphicFrameLocks noGrp="1"/>
          </p:cNvGraphicFramePr>
          <p:nvPr>
            <p:extLst>
              <p:ext uri="{D42A27DB-BD31-4B8C-83A1-F6EECF244321}">
                <p14:modId xmlns:p14="http://schemas.microsoft.com/office/powerpoint/2010/main" val="2019800210"/>
              </p:ext>
            </p:extLst>
          </p:nvPr>
        </p:nvGraphicFramePr>
        <p:xfrm>
          <a:off x="4664765" y="2213304"/>
          <a:ext cx="6917282" cy="4389120"/>
        </p:xfrm>
        <a:graphic>
          <a:graphicData uri="http://schemas.openxmlformats.org/drawingml/2006/table">
            <a:tbl>
              <a:tblPr firstRow="1" bandRow="1">
                <a:tableStyleId>{5C22544A-7EE6-4342-B048-85BDC9FD1C3A}</a:tableStyleId>
              </a:tblPr>
              <a:tblGrid>
                <a:gridCol w="3458641">
                  <a:extLst>
                    <a:ext uri="{9D8B030D-6E8A-4147-A177-3AD203B41FA5}">
                      <a16:colId xmlns:a16="http://schemas.microsoft.com/office/drawing/2014/main" val="3050524325"/>
                    </a:ext>
                  </a:extLst>
                </a:gridCol>
                <a:gridCol w="3458641">
                  <a:extLst>
                    <a:ext uri="{9D8B030D-6E8A-4147-A177-3AD203B41FA5}">
                      <a16:colId xmlns:a16="http://schemas.microsoft.com/office/drawing/2014/main" val="2201915561"/>
                    </a:ext>
                  </a:extLst>
                </a:gridCol>
              </a:tblGrid>
              <a:tr h="421329">
                <a:tc>
                  <a:txBody>
                    <a:bodyPr/>
                    <a:lstStyle/>
                    <a:p>
                      <a:pPr>
                        <a:buNone/>
                      </a:pPr>
                      <a:r>
                        <a:rPr lang="en-US" dirty="0" err="1"/>
                        <a:t>Table_Name</a:t>
                      </a:r>
                      <a:endParaRPr lang="en-US" dirty="0"/>
                    </a:p>
                  </a:txBody>
                  <a:tcPr/>
                </a:tc>
                <a:tc>
                  <a:txBody>
                    <a:bodyPr/>
                    <a:lstStyle/>
                    <a:p>
                      <a:pPr>
                        <a:buNone/>
                      </a:pPr>
                      <a:r>
                        <a:rPr lang="en-US"/>
                        <a:t>Vital_Info</a:t>
                      </a:r>
                    </a:p>
                  </a:txBody>
                  <a:tcPr/>
                </a:tc>
                <a:extLst>
                  <a:ext uri="{0D108BD9-81ED-4DB2-BD59-A6C34878D82A}">
                    <a16:rowId xmlns:a16="http://schemas.microsoft.com/office/drawing/2014/main" val="2604878903"/>
                  </a:ext>
                </a:extLst>
              </a:tr>
              <a:tr h="758391">
                <a:tc>
                  <a:txBody>
                    <a:bodyPr/>
                    <a:lstStyle/>
                    <a:p>
                      <a:pPr lvl="0">
                        <a:buNone/>
                      </a:pPr>
                      <a:r>
                        <a:rPr lang="en-US"/>
                        <a:t>Admissions</a:t>
                      </a:r>
                    </a:p>
                  </a:txBody>
                  <a:tcPr/>
                </a:tc>
                <a:tc>
                  <a:txBody>
                    <a:bodyPr/>
                    <a:lstStyle/>
                    <a:p>
                      <a:pPr>
                        <a:buNone/>
                      </a:pPr>
                      <a:r>
                        <a:rPr lang="en-US"/>
                        <a:t>Demographic, admission details</a:t>
                      </a:r>
                    </a:p>
                  </a:txBody>
                  <a:tcPr/>
                </a:tc>
                <a:extLst>
                  <a:ext uri="{0D108BD9-81ED-4DB2-BD59-A6C34878D82A}">
                    <a16:rowId xmlns:a16="http://schemas.microsoft.com/office/drawing/2014/main" val="2767291271"/>
                  </a:ext>
                </a:extLst>
              </a:tr>
              <a:tr h="421329">
                <a:tc>
                  <a:txBody>
                    <a:bodyPr/>
                    <a:lstStyle/>
                    <a:p>
                      <a:pPr>
                        <a:buNone/>
                      </a:pPr>
                      <a:r>
                        <a:rPr lang="en-US"/>
                        <a:t>Patients</a:t>
                      </a:r>
                    </a:p>
                  </a:txBody>
                  <a:tcPr/>
                </a:tc>
                <a:tc>
                  <a:txBody>
                    <a:bodyPr/>
                    <a:lstStyle/>
                    <a:p>
                      <a:pPr>
                        <a:buNone/>
                      </a:pPr>
                      <a:r>
                        <a:rPr lang="en-US"/>
                        <a:t>Unique ID, gender</a:t>
                      </a:r>
                    </a:p>
                  </a:txBody>
                  <a:tcPr/>
                </a:tc>
                <a:extLst>
                  <a:ext uri="{0D108BD9-81ED-4DB2-BD59-A6C34878D82A}">
                    <a16:rowId xmlns:a16="http://schemas.microsoft.com/office/drawing/2014/main" val="4078014255"/>
                  </a:ext>
                </a:extLst>
              </a:tr>
              <a:tr h="421329">
                <a:tc>
                  <a:txBody>
                    <a:bodyPr/>
                    <a:lstStyle/>
                    <a:p>
                      <a:pPr>
                        <a:buNone/>
                      </a:pPr>
                      <a:r>
                        <a:rPr lang="en-US" err="1"/>
                        <a:t>drgcodes</a:t>
                      </a:r>
                    </a:p>
                  </a:txBody>
                  <a:tcPr/>
                </a:tc>
                <a:tc>
                  <a:txBody>
                    <a:bodyPr/>
                    <a:lstStyle/>
                    <a:p>
                      <a:pPr>
                        <a:buNone/>
                      </a:pPr>
                      <a:r>
                        <a:rPr lang="en-US"/>
                        <a:t>Drugs prescribed</a:t>
                      </a:r>
                    </a:p>
                  </a:txBody>
                  <a:tcPr/>
                </a:tc>
                <a:extLst>
                  <a:ext uri="{0D108BD9-81ED-4DB2-BD59-A6C34878D82A}">
                    <a16:rowId xmlns:a16="http://schemas.microsoft.com/office/drawing/2014/main" val="1016257455"/>
                  </a:ext>
                </a:extLst>
              </a:tr>
              <a:tr h="421329">
                <a:tc>
                  <a:txBody>
                    <a:bodyPr/>
                    <a:lstStyle/>
                    <a:p>
                      <a:pPr>
                        <a:buNone/>
                      </a:pPr>
                      <a:r>
                        <a:rPr lang="en-US"/>
                        <a:t>Diagnoses</a:t>
                      </a:r>
                    </a:p>
                  </a:txBody>
                  <a:tcPr/>
                </a:tc>
                <a:tc>
                  <a:txBody>
                    <a:bodyPr/>
                    <a:lstStyle/>
                    <a:p>
                      <a:pPr>
                        <a:buNone/>
                      </a:pPr>
                      <a:r>
                        <a:rPr lang="en-US"/>
                        <a:t>Icd9_code of the disease</a:t>
                      </a:r>
                    </a:p>
                  </a:txBody>
                  <a:tcPr/>
                </a:tc>
                <a:extLst>
                  <a:ext uri="{0D108BD9-81ED-4DB2-BD59-A6C34878D82A}">
                    <a16:rowId xmlns:a16="http://schemas.microsoft.com/office/drawing/2014/main" val="3213609783"/>
                  </a:ext>
                </a:extLst>
              </a:tr>
              <a:tr h="758391">
                <a:tc>
                  <a:txBody>
                    <a:bodyPr/>
                    <a:lstStyle/>
                    <a:p>
                      <a:pPr>
                        <a:buNone/>
                      </a:pPr>
                      <a:r>
                        <a:rPr lang="en-US"/>
                        <a:t>Prescriptions</a:t>
                      </a:r>
                      <a:endParaRPr lang="en-US" err="1"/>
                    </a:p>
                  </a:txBody>
                  <a:tcPr/>
                </a:tc>
                <a:tc>
                  <a:txBody>
                    <a:bodyPr/>
                    <a:lstStyle/>
                    <a:p>
                      <a:pPr>
                        <a:buNone/>
                      </a:pPr>
                      <a:r>
                        <a:rPr lang="en-US"/>
                        <a:t>Prescribed medications and doses</a:t>
                      </a:r>
                    </a:p>
                  </a:txBody>
                  <a:tcPr/>
                </a:tc>
                <a:extLst>
                  <a:ext uri="{0D108BD9-81ED-4DB2-BD59-A6C34878D82A}">
                    <a16:rowId xmlns:a16="http://schemas.microsoft.com/office/drawing/2014/main" val="2004224954"/>
                  </a:ext>
                </a:extLst>
              </a:tr>
              <a:tr h="421329">
                <a:tc>
                  <a:txBody>
                    <a:bodyPr/>
                    <a:lstStyle/>
                    <a:p>
                      <a:pPr>
                        <a:buNone/>
                      </a:pPr>
                      <a:r>
                        <a:rPr lang="en-US" err="1"/>
                        <a:t>icustays</a:t>
                      </a:r>
                    </a:p>
                  </a:txBody>
                  <a:tcPr/>
                </a:tc>
                <a:tc>
                  <a:txBody>
                    <a:bodyPr/>
                    <a:lstStyle/>
                    <a:p>
                      <a:pPr>
                        <a:buNone/>
                      </a:pPr>
                      <a:r>
                        <a:rPr lang="en-US"/>
                        <a:t>Icu stay details</a:t>
                      </a:r>
                    </a:p>
                  </a:txBody>
                  <a:tcPr/>
                </a:tc>
                <a:extLst>
                  <a:ext uri="{0D108BD9-81ED-4DB2-BD59-A6C34878D82A}">
                    <a16:rowId xmlns:a16="http://schemas.microsoft.com/office/drawing/2014/main" val="775787231"/>
                  </a:ext>
                </a:extLst>
              </a:tr>
              <a:tr h="421329">
                <a:tc>
                  <a:txBody>
                    <a:bodyPr/>
                    <a:lstStyle/>
                    <a:p>
                      <a:pPr lvl="0">
                        <a:buNone/>
                      </a:pPr>
                      <a:r>
                        <a:rPr lang="en-US"/>
                        <a:t>Procedures</a:t>
                      </a:r>
                    </a:p>
                  </a:txBody>
                  <a:tcPr/>
                </a:tc>
                <a:tc>
                  <a:txBody>
                    <a:bodyPr/>
                    <a:lstStyle/>
                    <a:p>
                      <a:pPr lvl="0">
                        <a:buNone/>
                      </a:pPr>
                      <a:r>
                        <a:rPr lang="en-US" dirty="0"/>
                        <a:t>In patient procedures</a:t>
                      </a:r>
                    </a:p>
                  </a:txBody>
                  <a:tcPr/>
                </a:tc>
                <a:extLst>
                  <a:ext uri="{0D108BD9-81ED-4DB2-BD59-A6C34878D82A}">
                    <a16:rowId xmlns:a16="http://schemas.microsoft.com/office/drawing/2014/main" val="2721171162"/>
                  </a:ext>
                </a:extLst>
              </a:tr>
            </a:tbl>
          </a:graphicData>
        </a:graphic>
      </p:graphicFrame>
    </p:spTree>
    <p:extLst>
      <p:ext uri="{BB962C8B-B14F-4D97-AF65-F5344CB8AC3E}">
        <p14:creationId xmlns:p14="http://schemas.microsoft.com/office/powerpoint/2010/main" val="13569338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AFBA-F472-418C-A7DD-B99B044E70D4}"/>
              </a:ext>
            </a:extLst>
          </p:cNvPr>
          <p:cNvSpPr>
            <a:spLocks noGrp="1"/>
          </p:cNvSpPr>
          <p:nvPr>
            <p:ph type="title"/>
          </p:nvPr>
        </p:nvSpPr>
        <p:spPr>
          <a:xfrm>
            <a:off x="609955" y="672548"/>
            <a:ext cx="10972092" cy="524999"/>
          </a:xfrm>
        </p:spPr>
        <p:txBody>
          <a:bodyPr/>
          <a:lstStyle/>
          <a:p>
            <a:r>
              <a:rPr lang="en-US" sz="3200" dirty="0"/>
              <a:t>Data Structure and Parameters</a:t>
            </a:r>
          </a:p>
        </p:txBody>
      </p:sp>
      <p:sp>
        <p:nvSpPr>
          <p:cNvPr id="3" name="Content Placeholder 2">
            <a:extLst>
              <a:ext uri="{FF2B5EF4-FFF2-40B4-BE49-F238E27FC236}">
                <a16:creationId xmlns:a16="http://schemas.microsoft.com/office/drawing/2014/main" id="{9A799848-8BC7-4E0B-B37E-CE0926A050F1}"/>
              </a:ext>
            </a:extLst>
          </p:cNvPr>
          <p:cNvSpPr>
            <a:spLocks noGrp="1"/>
          </p:cNvSpPr>
          <p:nvPr>
            <p:ph idx="1"/>
          </p:nvPr>
        </p:nvSpPr>
        <p:spPr>
          <a:xfrm>
            <a:off x="901148" y="1298714"/>
            <a:ext cx="10880035" cy="4881424"/>
          </a:xfrm>
        </p:spPr>
        <p:txBody>
          <a:bodyPr vert="horz" lIns="91440" tIns="45720" rIns="91440" bIns="45720" rtlCol="0" anchor="t">
            <a:normAutofit/>
          </a:bodyPr>
          <a:lstStyle/>
          <a:p>
            <a:r>
              <a:rPr lang="en-US" dirty="0"/>
              <a:t>This section aims at </a:t>
            </a:r>
            <a:r>
              <a:rPr lang="en-US" b="1" dirty="0"/>
              <a:t>understanding the nature of the data</a:t>
            </a:r>
            <a:r>
              <a:rPr lang="en-US" dirty="0"/>
              <a:t>, forming conclusions on the </a:t>
            </a:r>
            <a:r>
              <a:rPr lang="en-US" b="1" dirty="0"/>
              <a:t>correlation of variables</a:t>
            </a:r>
            <a:r>
              <a:rPr lang="en-US" dirty="0"/>
              <a:t> and cleaning up erroneous values.</a:t>
            </a:r>
          </a:p>
          <a:p>
            <a:r>
              <a:rPr lang="en-US" dirty="0"/>
              <a:t>The data is spread across </a:t>
            </a:r>
            <a:r>
              <a:rPr lang="en-US" b="1" dirty="0"/>
              <a:t>multiple tables </a:t>
            </a:r>
            <a:r>
              <a:rPr lang="en-US" dirty="0"/>
              <a:t>through unique links.</a:t>
            </a:r>
          </a:p>
          <a:p>
            <a:r>
              <a:rPr lang="en-US" dirty="0"/>
              <a:t>A deeper look at the tables is required to </a:t>
            </a:r>
            <a:r>
              <a:rPr lang="en-US" b="1" dirty="0"/>
              <a:t>extract features</a:t>
            </a:r>
            <a:r>
              <a:rPr lang="en-US" dirty="0"/>
              <a:t> that </a:t>
            </a:r>
            <a:r>
              <a:rPr lang="en-US" i="1" dirty="0"/>
              <a:t>may</a:t>
            </a:r>
            <a:r>
              <a:rPr lang="en-US" dirty="0"/>
              <a:t> be relevant to the model.</a:t>
            </a:r>
          </a:p>
          <a:p>
            <a:r>
              <a:rPr lang="en-US" dirty="0"/>
              <a:t>These can be later validated through </a:t>
            </a:r>
            <a:r>
              <a:rPr lang="en-US" b="1" dirty="0"/>
              <a:t>statistical testing.</a:t>
            </a:r>
            <a:endParaRPr lang="en-US" dirty="0"/>
          </a:p>
          <a:p>
            <a:r>
              <a:rPr lang="en-US" dirty="0"/>
              <a:t>A few </a:t>
            </a:r>
            <a:r>
              <a:rPr lang="en-US" dirty="0" err="1"/>
              <a:t>recoccuring</a:t>
            </a:r>
            <a:r>
              <a:rPr lang="en-US" dirty="0"/>
              <a:t> parameters:</a:t>
            </a:r>
          </a:p>
          <a:p>
            <a:pPr lvl="1"/>
            <a:r>
              <a:rPr lang="en-US" b="1" spc="10" dirty="0" err="1">
                <a:solidFill>
                  <a:schemeClr val="tx1"/>
                </a:solidFill>
              </a:rPr>
              <a:t>subject_id</a:t>
            </a:r>
            <a:r>
              <a:rPr lang="en-US" spc="10" dirty="0">
                <a:solidFill>
                  <a:schemeClr val="tx1"/>
                </a:solidFill>
              </a:rPr>
              <a:t>: a unique patient identification ID. Links patient related tables</a:t>
            </a:r>
          </a:p>
          <a:p>
            <a:pPr lvl="1"/>
            <a:r>
              <a:rPr lang="en-US" b="1" spc="10" dirty="0" err="1">
                <a:solidFill>
                  <a:schemeClr val="tx1"/>
                </a:solidFill>
              </a:rPr>
              <a:t>hadm_id</a:t>
            </a:r>
            <a:r>
              <a:rPr lang="en-US" spc="10" dirty="0">
                <a:solidFill>
                  <a:schemeClr val="tx1"/>
                </a:solidFill>
              </a:rPr>
              <a:t>  : a hospital centric ID used to identify patients. Links hospital related tables.</a:t>
            </a:r>
          </a:p>
          <a:p>
            <a:pPr marL="0" indent="0">
              <a:buNone/>
            </a:pPr>
            <a:endParaRPr lang="en-US" b="1" dirty="0"/>
          </a:p>
          <a:p>
            <a:endParaRPr lang="en-US" dirty="0"/>
          </a:p>
          <a:p>
            <a:endParaRPr lang="en-US" dirty="0"/>
          </a:p>
        </p:txBody>
      </p:sp>
    </p:spTree>
    <p:extLst>
      <p:ext uri="{BB962C8B-B14F-4D97-AF65-F5344CB8AC3E}">
        <p14:creationId xmlns:p14="http://schemas.microsoft.com/office/powerpoint/2010/main" val="205334730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9" descr="A screenshot of a computer&#10;&#10;Description generated with very high confidence">
            <a:extLst>
              <a:ext uri="{FF2B5EF4-FFF2-40B4-BE49-F238E27FC236}">
                <a16:creationId xmlns:a16="http://schemas.microsoft.com/office/drawing/2014/main" id="{B92F6DD6-A7BC-4B94-99D8-345E55F719CC}"/>
              </a:ext>
            </a:extLst>
          </p:cNvPr>
          <p:cNvPicPr>
            <a:picLocks noChangeAspect="1"/>
          </p:cNvPicPr>
          <p:nvPr/>
        </p:nvPicPr>
        <p:blipFill rotWithShape="1">
          <a:blip r:embed="rId3"/>
          <a:srcRect l="5788" t="36390" r="6431" b="34097"/>
          <a:stretch/>
        </p:blipFill>
        <p:spPr>
          <a:xfrm>
            <a:off x="432464" y="1697460"/>
            <a:ext cx="11199550" cy="2113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1A960B2A-007D-4BB0-AB9A-3631F5DDA289}"/>
              </a:ext>
            </a:extLst>
          </p:cNvPr>
          <p:cNvSpPr>
            <a:spLocks noGrp="1"/>
          </p:cNvSpPr>
          <p:nvPr>
            <p:ph type="title"/>
          </p:nvPr>
        </p:nvSpPr>
        <p:spPr/>
        <p:txBody>
          <a:bodyPr/>
          <a:lstStyle/>
          <a:p>
            <a:r>
              <a:rPr lang="en-US" sz="3200" dirty="0"/>
              <a:t>Admissions</a:t>
            </a:r>
          </a:p>
        </p:txBody>
      </p:sp>
      <p:sp>
        <p:nvSpPr>
          <p:cNvPr id="6" name="TextBox 5">
            <a:extLst>
              <a:ext uri="{FF2B5EF4-FFF2-40B4-BE49-F238E27FC236}">
                <a16:creationId xmlns:a16="http://schemas.microsoft.com/office/drawing/2014/main" id="{97701E4E-CA4E-4BAE-A33B-7C7B3A25661E}"/>
              </a:ext>
            </a:extLst>
          </p:cNvPr>
          <p:cNvSpPr txBox="1"/>
          <p:nvPr/>
        </p:nvSpPr>
        <p:spPr>
          <a:xfrm>
            <a:off x="882201" y="4251380"/>
            <a:ext cx="986950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This is a sample of the admissions table.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From the </a:t>
            </a:r>
            <a:r>
              <a:rPr kumimoji="0" lang="en-US" sz="2400" b="1" i="0" u="none" strike="noStrike" kern="1200" cap="none" spc="0" normalizeH="0" baseline="0" noProof="0" dirty="0">
                <a:ln>
                  <a:noFill/>
                </a:ln>
                <a:solidFill>
                  <a:srgbClr val="3C3C3C"/>
                </a:solidFill>
                <a:effectLst/>
                <a:uLnTx/>
                <a:uFillTx/>
                <a:latin typeface="Calibri"/>
                <a:ea typeface="+mn-ea"/>
                <a:cs typeface="+mn-cs"/>
              </a:rPr>
              <a:t>admit and discharge times</a:t>
            </a:r>
            <a:r>
              <a:rPr kumimoji="0" lang="en-US" sz="2400" b="0" i="0" u="none" strike="noStrike" kern="1200" cap="none" spc="0" normalizeH="0" baseline="0" noProof="0" dirty="0">
                <a:ln>
                  <a:noFill/>
                </a:ln>
                <a:solidFill>
                  <a:srgbClr val="3C3C3C"/>
                </a:solidFill>
                <a:effectLst/>
                <a:uLnTx/>
                <a:uFillTx/>
                <a:latin typeface="Calibri"/>
                <a:ea typeface="+mn-ea"/>
                <a:cs typeface="+mn-cs"/>
              </a:rPr>
              <a:t> we can find the </a:t>
            </a:r>
            <a:r>
              <a:rPr kumimoji="0" lang="en-US" sz="2400" b="1" i="0" u="none" strike="noStrike" kern="1200" cap="none" spc="0" normalizeH="0" baseline="0" noProof="0" dirty="0">
                <a:ln>
                  <a:noFill/>
                </a:ln>
                <a:solidFill>
                  <a:srgbClr val="3C3C3C"/>
                </a:solidFill>
                <a:effectLst/>
                <a:uLnTx/>
                <a:uFillTx/>
                <a:latin typeface="Calibri"/>
                <a:ea typeface="+mn-ea"/>
                <a:cs typeface="+mn-cs"/>
              </a:rPr>
              <a:t>time of stay</a:t>
            </a:r>
            <a:r>
              <a:rPr kumimoji="0" lang="en-US" sz="2400" b="0" i="0" u="none" strike="noStrike" kern="1200" cap="none" spc="0" normalizeH="0" baseline="0" noProof="0" dirty="0">
                <a:ln>
                  <a:noFill/>
                </a:ln>
                <a:solidFill>
                  <a:srgbClr val="3C3C3C"/>
                </a:solidFill>
                <a:effectLst/>
                <a:uLnTx/>
                <a:uFillTx/>
                <a:latin typeface="Calibri"/>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From the</a:t>
            </a:r>
            <a:r>
              <a:rPr kumimoji="0" lang="en-US" sz="2400" b="1" i="0" u="none" strike="noStrike" kern="1200" cap="none" spc="0" normalizeH="0" baseline="0" noProof="0" dirty="0">
                <a:ln>
                  <a:noFill/>
                </a:ln>
                <a:solidFill>
                  <a:srgbClr val="3C3C3C"/>
                </a:solidFill>
                <a:effectLst/>
                <a:uLnTx/>
                <a:uFillTx/>
                <a:latin typeface="Calibri"/>
                <a:ea typeface="+mn-ea"/>
                <a:cs typeface="+mn-cs"/>
              </a:rPr>
              <a:t> </a:t>
            </a:r>
            <a:r>
              <a:rPr kumimoji="0" lang="en-US" sz="2400" b="1" i="0" u="none" strike="noStrike" kern="1200" cap="none" spc="0" normalizeH="0" baseline="0" noProof="0" dirty="0" err="1">
                <a:ln>
                  <a:noFill/>
                </a:ln>
                <a:solidFill>
                  <a:srgbClr val="3C3C3C"/>
                </a:solidFill>
                <a:effectLst/>
                <a:uLnTx/>
                <a:uFillTx/>
                <a:latin typeface="Calibri"/>
                <a:ea typeface="+mn-ea"/>
                <a:cs typeface="+mn-cs"/>
              </a:rPr>
              <a:t>reoccurences</a:t>
            </a:r>
            <a:r>
              <a:rPr kumimoji="0" lang="en-US" sz="2400" b="1" i="0" u="none" strike="noStrike" kern="1200" cap="none" spc="0" normalizeH="0" baseline="0" noProof="0" dirty="0">
                <a:ln>
                  <a:noFill/>
                </a:ln>
                <a:solidFill>
                  <a:srgbClr val="3C3C3C"/>
                </a:solidFill>
                <a:effectLst/>
                <a:uLnTx/>
                <a:uFillTx/>
                <a:latin typeface="Calibri"/>
                <a:ea typeface="+mn-ea"/>
                <a:cs typeface="+mn-cs"/>
              </a:rPr>
              <a:t> of subject ID</a:t>
            </a:r>
            <a:r>
              <a:rPr kumimoji="0" lang="en-US" sz="2400" b="0" i="0" u="none" strike="noStrike" kern="1200" cap="none" spc="0" normalizeH="0" baseline="0" noProof="0" dirty="0">
                <a:ln>
                  <a:noFill/>
                </a:ln>
                <a:solidFill>
                  <a:srgbClr val="3C3C3C"/>
                </a:solidFill>
                <a:effectLst/>
                <a:uLnTx/>
                <a:uFillTx/>
                <a:latin typeface="Calibri"/>
                <a:ea typeface="+mn-ea"/>
                <a:cs typeface="+mn-cs"/>
              </a:rPr>
              <a:t> we can find </a:t>
            </a:r>
            <a:r>
              <a:rPr kumimoji="0" lang="en-US" sz="2400" b="1" i="0" u="none" strike="noStrike" kern="1200" cap="none" spc="0" normalizeH="0" baseline="0" noProof="0" dirty="0" err="1">
                <a:ln>
                  <a:noFill/>
                </a:ln>
                <a:solidFill>
                  <a:srgbClr val="3C3C3C"/>
                </a:solidFill>
                <a:effectLst/>
                <a:uLnTx/>
                <a:uFillTx/>
                <a:latin typeface="Calibri"/>
                <a:ea typeface="+mn-ea"/>
                <a:cs typeface="+mn-cs"/>
              </a:rPr>
              <a:t>number_of_readmits</a:t>
            </a:r>
            <a:r>
              <a:rPr kumimoji="0" lang="en-US" sz="2400" b="1" i="0" u="none" strike="noStrike" kern="1200" cap="none" spc="0" normalizeH="0" baseline="0" noProof="0" dirty="0">
                <a:ln>
                  <a:noFill/>
                </a:ln>
                <a:solidFill>
                  <a:srgbClr val="3C3C3C"/>
                </a:solidFill>
                <a:effectLst/>
                <a:uLnTx/>
                <a:uFillTx/>
                <a:latin typeface="Calibri"/>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3C"/>
                </a:solidFill>
                <a:effectLst/>
                <a:uLnTx/>
                <a:uFillTx/>
                <a:latin typeface="Calibri"/>
                <a:ea typeface="+mn-ea"/>
                <a:cs typeface="+mn-cs"/>
              </a:rPr>
              <a:t>From the </a:t>
            </a:r>
            <a:r>
              <a:rPr kumimoji="0" lang="en-US" sz="2400" b="1" i="0" u="none" strike="noStrike" kern="1200" cap="none" spc="0" normalizeH="0" baseline="0" noProof="0" dirty="0">
                <a:ln>
                  <a:noFill/>
                </a:ln>
                <a:solidFill>
                  <a:srgbClr val="3C3C3C"/>
                </a:solidFill>
                <a:effectLst/>
                <a:uLnTx/>
                <a:uFillTx/>
                <a:latin typeface="Calibri"/>
                <a:ea typeface="+mn-ea"/>
                <a:cs typeface="+mn-cs"/>
              </a:rPr>
              <a:t>time difference</a:t>
            </a:r>
            <a:r>
              <a:rPr kumimoji="0" lang="en-US" sz="2400" b="0" i="0" u="none" strike="noStrike" kern="1200" cap="none" spc="0" normalizeH="0" baseline="0" noProof="0" dirty="0">
                <a:ln>
                  <a:noFill/>
                </a:ln>
                <a:solidFill>
                  <a:srgbClr val="3C3C3C"/>
                </a:solidFill>
                <a:effectLst/>
                <a:uLnTx/>
                <a:uFillTx/>
                <a:latin typeface="Calibri"/>
                <a:ea typeface="+mn-ea"/>
                <a:cs typeface="+mn-cs"/>
              </a:rPr>
              <a:t> between time between previous discharge and new admission we can find the </a:t>
            </a:r>
            <a:r>
              <a:rPr kumimoji="0" lang="en-US" sz="2400" b="1" i="0" u="none" strike="noStrike" kern="1200" cap="none" spc="0" normalizeH="0" baseline="0" noProof="0" dirty="0" err="1">
                <a:ln>
                  <a:noFill/>
                </a:ln>
                <a:solidFill>
                  <a:srgbClr val="3C3C3C"/>
                </a:solidFill>
                <a:effectLst/>
                <a:uLnTx/>
                <a:uFillTx/>
                <a:latin typeface="Calibri"/>
                <a:ea typeface="+mn-ea"/>
                <a:cs typeface="+mn-cs"/>
              </a:rPr>
              <a:t>time_between_readmission</a:t>
            </a:r>
            <a:r>
              <a:rPr kumimoji="0" lang="en-US" sz="2400" b="0" i="0" u="none" strike="noStrike" kern="1200" cap="none" spc="0" normalizeH="0" baseline="0" noProof="0" dirty="0">
                <a:ln>
                  <a:noFill/>
                </a:ln>
                <a:solidFill>
                  <a:srgbClr val="3C3C3C"/>
                </a:solidFill>
                <a:effectLst/>
                <a:uLnTx/>
                <a:uFillTx/>
                <a:latin typeface="Calibri"/>
                <a:ea typeface="+mn-ea"/>
                <a:cs typeface="+mn-cs"/>
              </a:rPr>
              <a:t>.</a:t>
            </a:r>
          </a:p>
        </p:txBody>
      </p:sp>
    </p:spTree>
    <p:extLst>
      <p:ext uri="{BB962C8B-B14F-4D97-AF65-F5344CB8AC3E}">
        <p14:creationId xmlns:p14="http://schemas.microsoft.com/office/powerpoint/2010/main" val="187078104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lumMod val="40000"/>
              <a:lumOff val="6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Virtusa-Corporate-Presentation-Template-2018" id="{661B4108-9711-4100-B344-A313A823A02D}" vid="{4109B7B8-A7F5-4337-8CDA-0DFBD0D7BAD1}"/>
    </a:ext>
  </a:extLst>
</a:theme>
</file>

<file path=ppt/theme/theme2.xml><?xml version="1.0" encoding="utf-8"?>
<a:theme xmlns:a="http://schemas.openxmlformats.org/drawingml/2006/main" name="Titles, Breaks and More">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40000"/>
              <a:lumOff val="60000"/>
            </a:schemeClr>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Virtusa-Corporate-Presentation-Template-2018" id="{661B4108-9711-4100-B344-A313A823A02D}" vid="{7DDF77A6-FA72-44FB-8C6C-ECF664B26222}"/>
    </a:ext>
  </a:extLst>
</a:theme>
</file>

<file path=ppt/theme/themeOverride1.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0.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1.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2.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3.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4.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5.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6.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7.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8.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19.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0.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1.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2.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3.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4.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5.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6.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7.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8.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29.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3.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30.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31.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32.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33.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4.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5.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6.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7.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8.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ppt/theme/themeOverride9.xml><?xml version="1.0" encoding="utf-8"?>
<a:themeOverride xmlns:a="http://schemas.openxmlformats.org/drawingml/2006/main">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themeOverride>
</file>

<file path=docProps/app.xml><?xml version="1.0" encoding="utf-8"?>
<Properties xmlns="http://schemas.openxmlformats.org/officeDocument/2006/extended-properties" xmlns:vt="http://schemas.openxmlformats.org/officeDocument/2006/docPropsVTypes">
  <TotalTime>45</TotalTime>
  <Words>1586</Words>
  <Application>Microsoft Office PowerPoint</Application>
  <PresentationFormat>Widescreen</PresentationFormat>
  <Paragraphs>269</Paragraphs>
  <Slides>35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ＭＳ Ｐゴシック</vt:lpstr>
      <vt:lpstr>Arial</vt:lpstr>
      <vt:lpstr>calibri</vt:lpstr>
      <vt:lpstr>calibri</vt:lpstr>
      <vt:lpstr>Calibri Light</vt:lpstr>
      <vt:lpstr>Constantia</vt:lpstr>
      <vt:lpstr>Georgia</vt:lpstr>
      <vt:lpstr>Open Sans Light</vt:lpstr>
      <vt:lpstr>Wingdings</vt:lpstr>
      <vt:lpstr>Wingdings 2</vt:lpstr>
      <vt:lpstr>Custom Design</vt:lpstr>
      <vt:lpstr>Titles, Breaks and More</vt:lpstr>
      <vt:lpstr>Machine Learning To Predict Patient Readmissions</vt:lpstr>
      <vt:lpstr>A Look At The Problem </vt:lpstr>
      <vt:lpstr>The Stakeholders</vt:lpstr>
      <vt:lpstr>Approach and Outcome</vt:lpstr>
      <vt:lpstr>The Desired Output</vt:lpstr>
      <vt:lpstr>Technical Requirements</vt:lpstr>
      <vt:lpstr>Exploring the Data</vt:lpstr>
      <vt:lpstr>Data Structure and Parameters</vt:lpstr>
      <vt:lpstr>Admissions</vt:lpstr>
      <vt:lpstr>Patients</vt:lpstr>
      <vt:lpstr>   drgcodes</vt:lpstr>
      <vt:lpstr>ICUstays</vt:lpstr>
      <vt:lpstr>Target Variable</vt:lpstr>
      <vt:lpstr>Data Cleanup</vt:lpstr>
      <vt:lpstr>Prescriptions Analysis</vt:lpstr>
      <vt:lpstr>Data Categorization</vt:lpstr>
      <vt:lpstr>Bivariate Visualization</vt:lpstr>
      <vt:lpstr>Admission Type</vt:lpstr>
      <vt:lpstr>Religion</vt:lpstr>
      <vt:lpstr>Insurance</vt:lpstr>
      <vt:lpstr>Number Of Drugs</vt:lpstr>
      <vt:lpstr>Marital Status</vt:lpstr>
      <vt:lpstr>Charlson's Comorbidity Index</vt:lpstr>
      <vt:lpstr>Total Emergencies Within 6 Months</vt:lpstr>
      <vt:lpstr>Final Cleanup and Feature Engineering</vt:lpstr>
      <vt:lpstr>Building a Predictive Model</vt:lpstr>
      <vt:lpstr>Imbalanced Data Handling</vt:lpstr>
      <vt:lpstr>Data Splitting</vt:lpstr>
      <vt:lpstr>Evaluation Metrics</vt:lpstr>
      <vt:lpstr>Summary</vt:lpstr>
      <vt:lpstr>Sample Output</vt:lpstr>
      <vt:lpstr>Challenges</vt:lpstr>
      <vt:lpstr>The Way Forward</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Khatri</dc:creator>
  <cp:lastModifiedBy>Ankit Khatri</cp:lastModifiedBy>
  <cp:revision>60</cp:revision>
  <dcterms:created xsi:type="dcterms:W3CDTF">2018-07-27T03:37:12Z</dcterms:created>
  <dcterms:modified xsi:type="dcterms:W3CDTF">2018-07-27T11:03:26Z</dcterms:modified>
</cp:coreProperties>
</file>